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1" r:id="rId6"/>
    <p:sldMasterId id="2147483674" r:id="rId7"/>
    <p:sldMasterId id="2147483687" r:id="rId8"/>
    <p:sldMasterId id="2147483699" r:id="rId9"/>
    <p:sldMasterId id="2147483712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</p:sldIdLst>
  <p:sldSz cy="6858000" cx="12192000"/>
  <p:notesSz cx="6858000" cy="9144000"/>
  <p:embeddedFontLst>
    <p:embeddedFont>
      <p:font typeface="IBM Plex Sans"/>
      <p:regular r:id="rId63"/>
      <p:bold r:id="rId64"/>
      <p:italic r:id="rId65"/>
      <p:boldItalic r:id="rId66"/>
    </p:embeddedFont>
    <p:embeddedFont>
      <p:font typeface="Play"/>
      <p:regular r:id="rId67"/>
      <p:bold r:id="rId68"/>
    </p:embeddedFont>
    <p:embeddedFont>
      <p:font typeface="Poppins"/>
      <p:regular r:id="rId69"/>
      <p:bold r:id="rId70"/>
      <p:italic r:id="rId71"/>
      <p:boldItalic r:id="rId72"/>
    </p:embeddedFont>
    <p:embeddedFont>
      <p:font typeface="Poppins SemiBold"/>
      <p:regular r:id="rId73"/>
      <p:bold r:id="rId74"/>
      <p:italic r:id="rId75"/>
      <p:boldItalic r:id="rId76"/>
    </p:embeddedFont>
    <p:embeddedFont>
      <p:font typeface="Carlito"/>
      <p:regular r:id="rId77"/>
      <p:bold r:id="rId78"/>
      <p:italic r:id="rId79"/>
      <p:boldItalic r:id="rId8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81" roundtripDataSignature="AMtx7mimbnbjQrkNPFoBNmnMc1GlcQqs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FBDB6A8-A8B2-4229-987B-6AD238D4E7DD}">
  <a:tblStyle styleId="{6FBDB6A8-A8B2-4229-987B-6AD238D4E7D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80" Type="http://schemas.openxmlformats.org/officeDocument/2006/relationships/font" Target="fonts/Carlito-boldItalic.fntdata"/><Relationship Id="rId81" Type="http://customschemas.google.com/relationships/presentationmetadata" Target="meta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9" Type="http://schemas.openxmlformats.org/officeDocument/2006/relationships/slide" Target="slides/slide38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font" Target="fonts/PoppinsSemiBold-regular.fntdata"/><Relationship Id="rId72" Type="http://schemas.openxmlformats.org/officeDocument/2006/relationships/font" Target="fonts/Poppins-boldItalic.fntdata"/><Relationship Id="rId31" Type="http://schemas.openxmlformats.org/officeDocument/2006/relationships/slide" Target="slides/slide20.xml"/><Relationship Id="rId75" Type="http://schemas.openxmlformats.org/officeDocument/2006/relationships/font" Target="fonts/PoppinsSemiBold-italic.fntdata"/><Relationship Id="rId30" Type="http://schemas.openxmlformats.org/officeDocument/2006/relationships/slide" Target="slides/slide19.xml"/><Relationship Id="rId74" Type="http://schemas.openxmlformats.org/officeDocument/2006/relationships/font" Target="fonts/PoppinsSemiBold-bold.fntdata"/><Relationship Id="rId33" Type="http://schemas.openxmlformats.org/officeDocument/2006/relationships/slide" Target="slides/slide22.xml"/><Relationship Id="rId77" Type="http://schemas.openxmlformats.org/officeDocument/2006/relationships/font" Target="fonts/Carlito-regular.fntdata"/><Relationship Id="rId32" Type="http://schemas.openxmlformats.org/officeDocument/2006/relationships/slide" Target="slides/slide21.xml"/><Relationship Id="rId76" Type="http://schemas.openxmlformats.org/officeDocument/2006/relationships/font" Target="fonts/PoppinsSemiBold-boldItalic.fntdata"/><Relationship Id="rId35" Type="http://schemas.openxmlformats.org/officeDocument/2006/relationships/slide" Target="slides/slide24.xml"/><Relationship Id="rId79" Type="http://schemas.openxmlformats.org/officeDocument/2006/relationships/font" Target="fonts/Carlito-italic.fntdata"/><Relationship Id="rId34" Type="http://schemas.openxmlformats.org/officeDocument/2006/relationships/slide" Target="slides/slide23.xml"/><Relationship Id="rId78" Type="http://schemas.openxmlformats.org/officeDocument/2006/relationships/font" Target="fonts/Carlito-bold.fntdata"/><Relationship Id="rId71" Type="http://schemas.openxmlformats.org/officeDocument/2006/relationships/font" Target="fonts/Poppins-italic.fntdata"/><Relationship Id="rId70" Type="http://schemas.openxmlformats.org/officeDocument/2006/relationships/font" Target="fonts/Poppins-bold.fntdata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20" Type="http://schemas.openxmlformats.org/officeDocument/2006/relationships/slide" Target="slides/slide9.xml"/><Relationship Id="rId64" Type="http://schemas.openxmlformats.org/officeDocument/2006/relationships/font" Target="fonts/IBMPlexSans-bold.fntdata"/><Relationship Id="rId63" Type="http://schemas.openxmlformats.org/officeDocument/2006/relationships/font" Target="fonts/IBMPlexSans-regular.fntdata"/><Relationship Id="rId22" Type="http://schemas.openxmlformats.org/officeDocument/2006/relationships/slide" Target="slides/slide11.xml"/><Relationship Id="rId66" Type="http://schemas.openxmlformats.org/officeDocument/2006/relationships/font" Target="fonts/IBMPlexSans-boldItalic.fntdata"/><Relationship Id="rId21" Type="http://schemas.openxmlformats.org/officeDocument/2006/relationships/slide" Target="slides/slide10.xml"/><Relationship Id="rId65" Type="http://schemas.openxmlformats.org/officeDocument/2006/relationships/font" Target="fonts/IBMPlexSans-italic.fntdata"/><Relationship Id="rId24" Type="http://schemas.openxmlformats.org/officeDocument/2006/relationships/slide" Target="slides/slide13.xml"/><Relationship Id="rId68" Type="http://schemas.openxmlformats.org/officeDocument/2006/relationships/font" Target="fonts/Play-bold.fntdata"/><Relationship Id="rId23" Type="http://schemas.openxmlformats.org/officeDocument/2006/relationships/slide" Target="slides/slide12.xml"/><Relationship Id="rId67" Type="http://schemas.openxmlformats.org/officeDocument/2006/relationships/font" Target="fonts/Play-regular.fntdata"/><Relationship Id="rId60" Type="http://schemas.openxmlformats.org/officeDocument/2006/relationships/slide" Target="slides/slide49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69" Type="http://schemas.openxmlformats.org/officeDocument/2006/relationships/font" Target="fonts/Poppins-regular.fntdata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9" Type="http://schemas.openxmlformats.org/officeDocument/2006/relationships/slide" Target="slides/slide18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11" Type="http://schemas.openxmlformats.org/officeDocument/2006/relationships/notesMaster" Target="notesMasters/notesMaster1.xml"/><Relationship Id="rId55" Type="http://schemas.openxmlformats.org/officeDocument/2006/relationships/slide" Target="slides/slide44.xml"/><Relationship Id="rId10" Type="http://schemas.openxmlformats.org/officeDocument/2006/relationships/slideMaster" Target="slideMasters/slideMaster6.xml"/><Relationship Id="rId54" Type="http://schemas.openxmlformats.org/officeDocument/2006/relationships/slide" Target="slides/slide43.xml"/><Relationship Id="rId13" Type="http://schemas.openxmlformats.org/officeDocument/2006/relationships/slide" Target="slides/slide2.xml"/><Relationship Id="rId57" Type="http://schemas.openxmlformats.org/officeDocument/2006/relationships/slide" Target="slides/slide46.xml"/><Relationship Id="rId12" Type="http://schemas.openxmlformats.org/officeDocument/2006/relationships/slide" Target="slides/slide1.xml"/><Relationship Id="rId56" Type="http://schemas.openxmlformats.org/officeDocument/2006/relationships/slide" Target="slides/slide45.xml"/><Relationship Id="rId15" Type="http://schemas.openxmlformats.org/officeDocument/2006/relationships/slide" Target="slides/slide4.xml"/><Relationship Id="rId59" Type="http://schemas.openxmlformats.org/officeDocument/2006/relationships/slide" Target="slides/slide48.xml"/><Relationship Id="rId14" Type="http://schemas.openxmlformats.org/officeDocument/2006/relationships/slide" Target="slides/slide3.xml"/><Relationship Id="rId58" Type="http://schemas.openxmlformats.org/officeDocument/2006/relationships/slide" Target="slides/slide4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8" Type="http://schemas.openxmlformats.org/officeDocument/2006/relationships/slide" Target="slides/slide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712235ccfd_0_3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8" name="Google Shape;278;g3712235ccfd_0_3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712235ccfd_0_5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3" name="Google Shape;513;g3712235ccfd_0_5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712235ccfd_0_5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9" name="Google Shape;529;g3712235ccfd_0_5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712235ccfd_0_6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0" name="Google Shape;550;g3712235ccfd_0_6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712235ccfd_0_8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9" name="Google Shape;559;g3712235ccfd_0_8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712235ccfd_0_8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71" name="Google Shape;571;g3712235ccfd_0_8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712235ccfd_0_13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7" name="Google Shape;617;g3712235ccfd_0_13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712235ccfd_0_13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g3712235ccfd_0_13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4" name="Google Shape;624;g3712235ccfd_0_13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712235ccfd_0_13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3" name="Google Shape;663;g3712235ccfd_0_13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712235ccfd_0_14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3" name="Google Shape;713;g3712235ccfd_0_14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712235ccfd_0_14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" name="Google Shape;719;g3712235ccfd_0_14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0" name="Google Shape;720;g3712235ccfd_0_14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43496c0d5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6" name="Google Shape;286;g343496c0d54_0_1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712235ccfd_0_14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9" name="Google Shape;759;g3712235ccfd_0_14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3712235ccfd_0_15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9" name="Google Shape;809;g3712235ccfd_0_15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712235ccfd_0_15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5" name="Google Shape;815;g3712235ccfd_0_15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6" name="Google Shape;816;g3712235ccfd_0_15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712235ccfd_0_15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5" name="Google Shape;855;g3712235ccfd_0_15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3712235ccfd_0_15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4" name="Google Shape;894;g3712235ccfd_0_15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3712235ccfd_0_2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12" name="Google Shape;912;g3712235ccfd_0_2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3712235ccfd_0_2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7" name="Google Shape;937;g3712235ccfd_0_2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712235ccfd_0_22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4" name="Google Shape;954;g3712235ccfd_0_22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3712235ccfd_0_22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1" name="Google Shape;971;g3712235ccfd_0_22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712235ccfd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8" name="Google Shape;308;g3712235ccfd_0_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3712235ccfd_0_22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7" name="Google Shape;987;g3712235ccfd_0_2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8" name="Google Shape;988;g3712235ccfd_0_22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712235ccfd_0_22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4" name="Google Shape;1004;g3712235ccfd_0_22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3712235ccfd_0_22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0" name="Google Shape;1020;g3712235ccfd_0_22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3712235ccfd_0_23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6" name="Google Shape;1036;g3712235ccfd_0_23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3712235ccfd_0_2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2" name="Google Shape;1052;g3712235ccfd_0_2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3712235ccfd_0_23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8" name="Google Shape;1068;g3712235ccfd_0_23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3712235ccfd_0_23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4" name="Google Shape;1084;g3712235ccfd_0_23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5" name="Google Shape;1085;g3712235ccfd_0_23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712235ccfd_0_23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1" name="Google Shape;1101;g3712235ccfd_0_23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2" name="Google Shape;1102;g3712235ccfd_0_23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3712235ccfd_0_23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8" name="Google Shape;1118;g3712235ccfd_0_23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9" name="Google Shape;1119;g3712235ccfd_0_23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3712235ccfd_0_23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5" name="Google Shape;1135;g3712235ccfd_0_23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12235ccfd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5" name="Google Shape;355;g3712235ccfd_0_1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712235ccfd_0_24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1" name="Google Shape;1151;g3712235ccfd_0_24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3712235ccfd_0_24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2" name="Google Shape;1232;g3712235ccfd_0_24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3712235ccfd_0_25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5" name="Google Shape;1285;g3712235ccfd_0_25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6" name="Google Shape;1286;g3712235ccfd_0_25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3712235ccfd_0_25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3" name="Google Shape;1313;g3712235ccfd_0_25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4" name="Google Shape;1314;g3712235ccfd_0_25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3712235ccfd_0_25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4" name="Google Shape;1344;g3712235ccfd_0_25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3712235ccfd_0_28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2" name="Google Shape;1372;g3712235ccfd_0_28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3712235ccfd_0_29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7" name="Google Shape;1397;g3712235ccfd_0_29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3712235ccfd_0_29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6" name="Google Shape;1406;g3712235ccfd_0_29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3712235ccfd_0_29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5" name="Google Shape;1415;g3712235ccfd_0_29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3712235ccfd_0_29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0" name="Google Shape;1430;g3712235ccfd_0_29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31" name="Google Shape;1431;g3712235ccfd_0_29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3b517160e8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2" name="Google Shape;382;g33b517160e8_0_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3712235ccfd_0_29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78" name="Google Shape;1478;g3712235ccfd_0_29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3712235ccfd_0_29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8" name="Google Shape;1488;g3712235ccfd_0_29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712235ccfd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15" name="Google Shape;415;g3712235ccfd_0_4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712235ccfd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66" name="Google Shape;466;g3712235ccfd_0_4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712235ccfd_0_5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8" name="Google Shape;498;g3712235ccfd_0_5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2.png"/><Relationship Id="rId3" Type="http://schemas.openxmlformats.org/officeDocument/2006/relationships/image" Target="../media/image1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2.png"/><Relationship Id="rId3" Type="http://schemas.openxmlformats.org/officeDocument/2006/relationships/image" Target="../media/image1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2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0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2.png"/><Relationship Id="rId3" Type="http://schemas.openxmlformats.org/officeDocument/2006/relationships/image" Target="../media/image1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6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Relationship Id="rId3" Type="http://schemas.openxmlformats.org/officeDocument/2006/relationships/image" Target="../media/image20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6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62.png"/><Relationship Id="rId3" Type="http://schemas.openxmlformats.org/officeDocument/2006/relationships/image" Target="../media/image18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20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2.png"/><Relationship Id="rId3" Type="http://schemas.openxmlformats.org/officeDocument/2006/relationships/image" Target="../media/image1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65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Relationship Id="rId3" Type="http://schemas.openxmlformats.org/officeDocument/2006/relationships/image" Target="../media/image20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0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6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62.png"/><Relationship Id="rId3" Type="http://schemas.openxmlformats.org/officeDocument/2006/relationships/image" Target="../media/image1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3"/>
          <p:cNvPicPr preferRelativeResize="0"/>
          <p:nvPr/>
        </p:nvPicPr>
        <p:blipFill rotWithShape="1">
          <a:blip r:embed="rId2">
            <a:alphaModFix/>
          </a:blip>
          <a:srcRect b="4192" l="0" r="5449" t="15670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2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Header" showMasterSp="0">
  <p:cSld name="3_Section 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3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 showMasterSp="0">
  <p:cSld name="2_Section 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016"/>
            <a:ext cx="12192000" cy="685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64"/>
          <p:cNvPicPr preferRelativeResize="0"/>
          <p:nvPr/>
        </p:nvPicPr>
        <p:blipFill rotWithShape="1">
          <a:blip r:embed="rId3">
            <a:alphaModFix/>
          </a:blip>
          <a:srcRect b="5215" l="1645" r="1546" t="0"/>
          <a:stretch/>
        </p:blipFill>
        <p:spPr>
          <a:xfrm>
            <a:off x="0" y="5725767"/>
            <a:ext cx="12192000" cy="113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g347ee9dab92_1_116"/>
          <p:cNvPicPr preferRelativeResize="0"/>
          <p:nvPr/>
        </p:nvPicPr>
        <p:blipFill rotWithShape="1">
          <a:blip r:embed="rId2">
            <a:alphaModFix/>
          </a:blip>
          <a:srcRect b="4199" l="0" r="5446" t="15666"/>
          <a:stretch/>
        </p:blipFill>
        <p:spPr>
          <a:xfrm>
            <a:off x="-1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47ee9dab92_1_118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g347ee9dab92_1_118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g347ee9dab92_1_118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47ee9dab92_1_122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" name="Google Shape;66;g347ee9dab92_1_122"/>
          <p:cNvGrpSpPr/>
          <p:nvPr/>
        </p:nvGrpSpPr>
        <p:grpSpPr>
          <a:xfrm>
            <a:off x="246363" y="3035431"/>
            <a:ext cx="5937600" cy="2327700"/>
            <a:chOff x="246363" y="3035431"/>
            <a:chExt cx="5937600" cy="2327700"/>
          </a:xfrm>
        </p:grpSpPr>
        <p:sp>
          <p:nvSpPr>
            <p:cNvPr id="67" name="Google Shape;67;g347ee9dab92_1_122"/>
            <p:cNvSpPr/>
            <p:nvPr/>
          </p:nvSpPr>
          <p:spPr>
            <a:xfrm>
              <a:off x="246363" y="3035431"/>
              <a:ext cx="5937600" cy="23277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2F106D"/>
                </a:gs>
                <a:gs pos="100000">
                  <a:srgbClr val="E40000"/>
                </a:gs>
              </a:gsLst>
              <a:lin ang="2698631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" name="Google Shape;68;g347ee9dab92_1_1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84442" y="3157723"/>
              <a:ext cx="2089986" cy="20830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g347ee9dab92_1_127"/>
          <p:cNvPicPr preferRelativeResize="0"/>
          <p:nvPr/>
        </p:nvPicPr>
        <p:blipFill rotWithShape="1">
          <a:blip r:embed="rId3">
            <a:alphaModFix/>
          </a:blip>
          <a:srcRect b="0" l="834" r="962" t="0"/>
          <a:stretch/>
        </p:blipFill>
        <p:spPr>
          <a:xfrm>
            <a:off x="0" y="1260"/>
            <a:ext cx="12191999" cy="11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g347ee9dab92_1_129"/>
          <p:cNvPicPr preferRelativeResize="0"/>
          <p:nvPr/>
        </p:nvPicPr>
        <p:blipFill rotWithShape="1">
          <a:blip r:embed="rId2">
            <a:alphaModFix/>
          </a:blip>
          <a:srcRect b="0" l="834" r="962" t="0"/>
          <a:stretch/>
        </p:blipFill>
        <p:spPr>
          <a:xfrm>
            <a:off x="0" y="1260"/>
            <a:ext cx="12191999" cy="11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 showMasterSp="0">
  <p:cSld name="2_Title and Conten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347ee9dab92_1_131"/>
          <p:cNvPicPr preferRelativeResize="0"/>
          <p:nvPr/>
        </p:nvPicPr>
        <p:blipFill rotWithShape="1">
          <a:blip r:embed="rId2">
            <a:alphaModFix/>
          </a:blip>
          <a:srcRect b="0" l="1306" r="1179" t="0"/>
          <a:stretch/>
        </p:blipFill>
        <p:spPr>
          <a:xfrm>
            <a:off x="-1" y="-5718"/>
            <a:ext cx="12191999" cy="119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47ee9dab92_1_133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/>
          <p:nvPr>
            <p:ph idx="10" type="dt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54"/>
          <p:cNvSpPr txBox="1"/>
          <p:nvPr>
            <p:ph idx="11" type="ftr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54"/>
          <p:cNvSpPr txBox="1"/>
          <p:nvPr>
            <p:ph idx="12" type="sldNum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Header" showMasterSp="0">
  <p:cSld name="3_Section Header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g347ee9dab92_1_1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38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 showMasterSp="0">
  <p:cSld name="2_Section Head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g347ee9dab92_1_1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016"/>
            <a:ext cx="12192000" cy="6855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347ee9dab92_1_137"/>
          <p:cNvPicPr preferRelativeResize="0"/>
          <p:nvPr/>
        </p:nvPicPr>
        <p:blipFill rotWithShape="1">
          <a:blip r:embed="rId3">
            <a:alphaModFix/>
          </a:blip>
          <a:srcRect b="5213" l="1645" r="1548" t="0"/>
          <a:stretch/>
        </p:blipFill>
        <p:spPr>
          <a:xfrm>
            <a:off x="0" y="5725767"/>
            <a:ext cx="12192003" cy="113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47ee9dab92_1_14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b="0" i="0" sz="6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4" name="Google Shape;84;g347ee9dab92_1_14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g347ee9dab92_1_14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g347ee9dab92_1_14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g347ee9dab92_1_14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47ee9dab92_1_146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" name="Google Shape;90;g347ee9dab92_1_146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347ee9dab92_1_146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g347ee9dab92_1_146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 type="obj">
  <p:cSld name="OBJEC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7ee9dab92_1_151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5" name="Google Shape;95;g347ee9dab92_1_151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g347ee9dab92_1_15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g347ee9dab92_1_15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g347ee9dab92_1_15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712235ccfd_0_965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g3712235ccfd_0_965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g3712235ccfd_0_965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3712235ccfd_0_969"/>
          <p:cNvPicPr preferRelativeResize="0"/>
          <p:nvPr/>
        </p:nvPicPr>
        <p:blipFill rotWithShape="1">
          <a:blip r:embed="rId3">
            <a:alphaModFix/>
          </a:blip>
          <a:srcRect b="0" l="834" r="962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3712235ccfd_0_971"/>
          <p:cNvPicPr preferRelativeResize="0"/>
          <p:nvPr/>
        </p:nvPicPr>
        <p:blipFill rotWithShape="1">
          <a:blip r:embed="rId2">
            <a:alphaModFix/>
          </a:blip>
          <a:srcRect b="4199" l="0" r="5446" t="15666"/>
          <a:stretch/>
        </p:blipFill>
        <p:spPr>
          <a:xfrm>
            <a:off x="-1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712235ccfd_0_973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Google Shape;113;g3712235ccfd_0_973"/>
          <p:cNvGrpSpPr/>
          <p:nvPr/>
        </p:nvGrpSpPr>
        <p:grpSpPr>
          <a:xfrm>
            <a:off x="246363" y="3035431"/>
            <a:ext cx="5937600" cy="2327700"/>
            <a:chOff x="246363" y="3035431"/>
            <a:chExt cx="5937600" cy="2327700"/>
          </a:xfrm>
        </p:grpSpPr>
        <p:sp>
          <p:nvSpPr>
            <p:cNvPr id="114" name="Google Shape;114;g3712235ccfd_0_973"/>
            <p:cNvSpPr/>
            <p:nvPr/>
          </p:nvSpPr>
          <p:spPr>
            <a:xfrm>
              <a:off x="246363" y="3035431"/>
              <a:ext cx="5937600" cy="23277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2F106D"/>
                </a:gs>
                <a:gs pos="100000">
                  <a:srgbClr val="E40000"/>
                </a:gs>
              </a:gsLst>
              <a:lin ang="2698631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5" name="Google Shape;115;g3712235ccfd_0_97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84442" y="3157723"/>
              <a:ext cx="2089986" cy="20830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712235ccfd_0_978"/>
          <p:cNvPicPr preferRelativeResize="0"/>
          <p:nvPr/>
        </p:nvPicPr>
        <p:blipFill rotWithShape="1">
          <a:blip r:embed="rId2">
            <a:alphaModFix/>
          </a:blip>
          <a:srcRect b="0" l="834" r="962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5"/>
          <p:cNvPicPr preferRelativeResize="0"/>
          <p:nvPr/>
        </p:nvPicPr>
        <p:blipFill rotWithShape="1">
          <a:blip r:embed="rId3">
            <a:alphaModFix/>
          </a:blip>
          <a:srcRect b="0" l="835" r="961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 showMasterSp="0">
  <p:cSld name="2_Title and Conten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3712235ccfd_0_980"/>
          <p:cNvPicPr preferRelativeResize="0"/>
          <p:nvPr/>
        </p:nvPicPr>
        <p:blipFill rotWithShape="1">
          <a:blip r:embed="rId2">
            <a:alphaModFix/>
          </a:blip>
          <a:srcRect b="0" l="1306" r="1179" t="0"/>
          <a:stretch/>
        </p:blipFill>
        <p:spPr>
          <a:xfrm>
            <a:off x="-1" y="-5718"/>
            <a:ext cx="12192000" cy="119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712235ccfd_0_982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Header" showMasterSp="0">
  <p:cSld name="3_Section Header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712235ccfd_0_9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387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 showMasterSp="0">
  <p:cSld name="2_Section Header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3712235ccfd_0_9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016"/>
            <a:ext cx="12192000" cy="685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712235ccfd_0_986"/>
          <p:cNvPicPr preferRelativeResize="0"/>
          <p:nvPr/>
        </p:nvPicPr>
        <p:blipFill rotWithShape="1">
          <a:blip r:embed="rId3">
            <a:alphaModFix/>
          </a:blip>
          <a:srcRect b="5213" l="1645" r="1548" t="0"/>
          <a:stretch/>
        </p:blipFill>
        <p:spPr>
          <a:xfrm>
            <a:off x="0" y="5725767"/>
            <a:ext cx="12192000" cy="113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712235ccfd_0_98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b="0" i="0" sz="6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g3712235ccfd_0_98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g3712235ccfd_0_98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g3712235ccfd_0_98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g3712235ccfd_0_98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712235ccfd_0_995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g3712235ccfd_0_99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g3712235ccfd_0_99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g3712235ccfd_0_99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 type="obj">
  <p:cSld name="OBJEC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712235ccfd_0_1000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g3712235ccfd_0_1000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g3712235ccfd_0_100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g3712235ccfd_0_100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g3712235ccfd_0_100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712235ccfd_0_2628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g3712235ccfd_0_262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g3712235ccfd_0_262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g3712235ccfd_0_262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712235ccfd_0_2633"/>
          <p:cNvPicPr preferRelativeResize="0"/>
          <p:nvPr/>
        </p:nvPicPr>
        <p:blipFill rotWithShape="1">
          <a:blip r:embed="rId2">
            <a:alphaModFix/>
          </a:blip>
          <a:srcRect b="4191" l="0" r="5446" t="15667"/>
          <a:stretch/>
        </p:blipFill>
        <p:spPr>
          <a:xfrm>
            <a:off x="-1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712235ccfd_0_2635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" name="Google Shape;157;g3712235ccfd_0_2635"/>
          <p:cNvGrpSpPr/>
          <p:nvPr/>
        </p:nvGrpSpPr>
        <p:grpSpPr>
          <a:xfrm>
            <a:off x="246363" y="3035431"/>
            <a:ext cx="5937600" cy="2327700"/>
            <a:chOff x="246363" y="3035431"/>
            <a:chExt cx="5937600" cy="2327700"/>
          </a:xfrm>
        </p:grpSpPr>
        <p:sp>
          <p:nvSpPr>
            <p:cNvPr id="158" name="Google Shape;158;g3712235ccfd_0_2635"/>
            <p:cNvSpPr/>
            <p:nvPr/>
          </p:nvSpPr>
          <p:spPr>
            <a:xfrm>
              <a:off x="246363" y="3035431"/>
              <a:ext cx="5937600" cy="23277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2F106D"/>
                </a:gs>
                <a:gs pos="100000">
                  <a:srgbClr val="E40000"/>
                </a:gs>
              </a:gsLst>
              <a:lin ang="2698631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9" name="Google Shape;159;g3712235ccfd_0_26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84442" y="3157723"/>
              <a:ext cx="2089986" cy="20830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6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23;p56"/>
          <p:cNvGrpSpPr/>
          <p:nvPr/>
        </p:nvGrpSpPr>
        <p:grpSpPr>
          <a:xfrm>
            <a:off x="246363" y="3035431"/>
            <a:ext cx="5937621" cy="2327628"/>
            <a:chOff x="246363" y="3035431"/>
            <a:chExt cx="5937621" cy="2327628"/>
          </a:xfrm>
        </p:grpSpPr>
        <p:sp>
          <p:nvSpPr>
            <p:cNvPr id="24" name="Google Shape;24;p56"/>
            <p:cNvSpPr/>
            <p:nvPr/>
          </p:nvSpPr>
          <p:spPr>
            <a:xfrm>
              <a:off x="246363" y="3035431"/>
              <a:ext cx="5937621" cy="2327628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2F106D"/>
                </a:gs>
                <a:gs pos="100000">
                  <a:srgbClr val="E40000"/>
                </a:gs>
              </a:gsLst>
              <a:lin ang="2698631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Google Shape;25;p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84442" y="3157723"/>
              <a:ext cx="2089986" cy="20830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712235ccfd_0_264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b="0" i="0" sz="6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g3712235ccfd_0_264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g3712235ccfd_0_264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g3712235ccfd_0_264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5" name="Google Shape;165;g3712235ccfd_0_2640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3712235ccfd_0_2646"/>
          <p:cNvPicPr preferRelativeResize="0"/>
          <p:nvPr/>
        </p:nvPicPr>
        <p:blipFill rotWithShape="1">
          <a:blip r:embed="rId3">
            <a:alphaModFix/>
          </a:blip>
          <a:srcRect b="0" l="834" r="962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 type="obj">
  <p:cSld name="OBJEC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712235ccfd_0_2648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g3712235ccfd_0_2648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g3712235ccfd_0_264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2" name="Google Shape;172;g3712235ccfd_0_264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g3712235ccfd_0_264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3712235ccfd_0_2654"/>
          <p:cNvPicPr preferRelativeResize="0"/>
          <p:nvPr/>
        </p:nvPicPr>
        <p:blipFill rotWithShape="1">
          <a:blip r:embed="rId2">
            <a:alphaModFix/>
          </a:blip>
          <a:srcRect b="0" l="834" r="962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 showMasterSp="0">
  <p:cSld name="2_Title and Conten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3712235ccfd_0_2656"/>
          <p:cNvPicPr preferRelativeResize="0"/>
          <p:nvPr/>
        </p:nvPicPr>
        <p:blipFill rotWithShape="1">
          <a:blip r:embed="rId2">
            <a:alphaModFix/>
          </a:blip>
          <a:srcRect b="0" l="1306" r="1179" t="0"/>
          <a:stretch/>
        </p:blipFill>
        <p:spPr>
          <a:xfrm>
            <a:off x="-1" y="-5718"/>
            <a:ext cx="12192000" cy="119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712235ccfd_0_2658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Header" showMasterSp="0">
  <p:cSld name="3_Section Header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3712235ccfd_0_26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387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 showMasterSp="0">
  <p:cSld name="2_Section Header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3712235ccfd_0_26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016"/>
            <a:ext cx="12192000" cy="685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3712235ccfd_0_2662"/>
          <p:cNvPicPr preferRelativeResize="0"/>
          <p:nvPr/>
        </p:nvPicPr>
        <p:blipFill rotWithShape="1">
          <a:blip r:embed="rId3">
            <a:alphaModFix/>
          </a:blip>
          <a:srcRect b="5213" l="1645" r="1548" t="0"/>
          <a:stretch/>
        </p:blipFill>
        <p:spPr>
          <a:xfrm>
            <a:off x="0" y="5725767"/>
            <a:ext cx="12192000" cy="113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3712235ccfd_0_3016"/>
          <p:cNvPicPr preferRelativeResize="0"/>
          <p:nvPr/>
        </p:nvPicPr>
        <p:blipFill rotWithShape="1">
          <a:blip r:embed="rId2">
            <a:alphaModFix/>
          </a:blip>
          <a:srcRect b="4191" l="0" r="5446" t="15667"/>
          <a:stretch/>
        </p:blipFill>
        <p:spPr>
          <a:xfrm>
            <a:off x="-1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712235ccfd_0_3018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3" name="Google Shape;193;g3712235ccfd_0_3018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4" name="Google Shape;194;g3712235ccfd_0_3018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b="0" i="0" sz="6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5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57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57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57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3712235ccfd_0_3022"/>
          <p:cNvPicPr preferRelativeResize="0"/>
          <p:nvPr/>
        </p:nvPicPr>
        <p:blipFill rotWithShape="1">
          <a:blip r:embed="rId2">
            <a:alphaModFix/>
          </a:blip>
          <a:srcRect b="0" l="834" r="962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712235ccfd_0_3024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" name="Google Shape;199;g3712235ccfd_0_3024"/>
          <p:cNvGrpSpPr/>
          <p:nvPr/>
        </p:nvGrpSpPr>
        <p:grpSpPr>
          <a:xfrm>
            <a:off x="246363" y="3035431"/>
            <a:ext cx="5937600" cy="2327700"/>
            <a:chOff x="246363" y="3035431"/>
            <a:chExt cx="5937600" cy="2327700"/>
          </a:xfrm>
        </p:grpSpPr>
        <p:sp>
          <p:nvSpPr>
            <p:cNvPr id="200" name="Google Shape;200;g3712235ccfd_0_3024"/>
            <p:cNvSpPr/>
            <p:nvPr/>
          </p:nvSpPr>
          <p:spPr>
            <a:xfrm>
              <a:off x="246363" y="3035431"/>
              <a:ext cx="5937600" cy="23277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2F106D"/>
                </a:gs>
                <a:gs pos="100000">
                  <a:srgbClr val="E40000"/>
                </a:gs>
              </a:gsLst>
              <a:lin ang="2698631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1" name="Google Shape;201;g3712235ccfd_0_30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84442" y="3157723"/>
              <a:ext cx="2089986" cy="20830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712235ccfd_0_3029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g3712235ccfd_0_302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g3712235ccfd_0_302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g3712235ccfd_0_302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712235ccfd_0_3034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g3712235ccfd_0_3034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0" name="Google Shape;210;g3712235ccfd_0_3034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g3712235ccfd_0_3034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g3712235ccfd_0_303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3" name="Google Shape;213;g3712235ccfd_0_303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712235ccfd_0_304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b="0" i="0" sz="6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6" name="Google Shape;216;g3712235ccfd_0_304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Google Shape;217;g3712235ccfd_0_304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8" name="Google Shape;218;g3712235ccfd_0_304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9" name="Google Shape;219;g3712235ccfd_0_304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g3712235ccfd_0_3047"/>
          <p:cNvPicPr preferRelativeResize="0"/>
          <p:nvPr/>
        </p:nvPicPr>
        <p:blipFill rotWithShape="1">
          <a:blip r:embed="rId3">
            <a:alphaModFix/>
          </a:blip>
          <a:srcRect b="0" l="834" r="962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 showMasterSp="0">
  <p:cSld name="2_Title and Conten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3712235ccfd_0_3049"/>
          <p:cNvPicPr preferRelativeResize="0"/>
          <p:nvPr/>
        </p:nvPicPr>
        <p:blipFill rotWithShape="1">
          <a:blip r:embed="rId2">
            <a:alphaModFix/>
          </a:blip>
          <a:srcRect b="0" l="1306" r="1179" t="0"/>
          <a:stretch/>
        </p:blipFill>
        <p:spPr>
          <a:xfrm>
            <a:off x="-1" y="-5718"/>
            <a:ext cx="12192000" cy="119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712235ccfd_0_3051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Header" showMasterSp="0">
  <p:cSld name="3_Section Header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712235ccfd_0_30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387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 showMasterSp="0">
  <p:cSld name="2_Section Header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3712235ccfd_0_30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016"/>
            <a:ext cx="12192000" cy="685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712235ccfd_0_3055"/>
          <p:cNvPicPr preferRelativeResize="0"/>
          <p:nvPr/>
        </p:nvPicPr>
        <p:blipFill rotWithShape="1">
          <a:blip r:embed="rId3">
            <a:alphaModFix/>
          </a:blip>
          <a:srcRect b="5213" l="1645" r="1548" t="0"/>
          <a:stretch/>
        </p:blipFill>
        <p:spPr>
          <a:xfrm>
            <a:off x="0" y="5725767"/>
            <a:ext cx="12192000" cy="113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8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" name="Google Shape;34;p5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5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5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3712235ccfd_0_3121"/>
          <p:cNvPicPr preferRelativeResize="0"/>
          <p:nvPr/>
        </p:nvPicPr>
        <p:blipFill rotWithShape="1">
          <a:blip r:embed="rId2">
            <a:alphaModFix/>
          </a:blip>
          <a:srcRect b="4191" l="0" r="5446" t="15667"/>
          <a:stretch/>
        </p:blipFill>
        <p:spPr>
          <a:xfrm>
            <a:off x="-1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712235ccfd_0_3123"/>
          <p:cNvSpPr txBox="1"/>
          <p:nvPr>
            <p:ph idx="10" type="dt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9" name="Google Shape;239;g3712235ccfd_0_3123"/>
          <p:cNvSpPr txBox="1"/>
          <p:nvPr>
            <p:ph idx="11" type="ftr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0" name="Google Shape;240;g3712235ccfd_0_3123"/>
          <p:cNvSpPr txBox="1"/>
          <p:nvPr>
            <p:ph idx="12" type="sldNum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712235ccfd_0_3127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3" name="Google Shape;243;g3712235ccfd_0_3127"/>
          <p:cNvGrpSpPr/>
          <p:nvPr/>
        </p:nvGrpSpPr>
        <p:grpSpPr>
          <a:xfrm>
            <a:off x="246363" y="3035431"/>
            <a:ext cx="5937600" cy="2327700"/>
            <a:chOff x="246363" y="3035431"/>
            <a:chExt cx="5937600" cy="2327700"/>
          </a:xfrm>
        </p:grpSpPr>
        <p:sp>
          <p:nvSpPr>
            <p:cNvPr id="244" name="Google Shape;244;g3712235ccfd_0_3127"/>
            <p:cNvSpPr/>
            <p:nvPr/>
          </p:nvSpPr>
          <p:spPr>
            <a:xfrm>
              <a:off x="246363" y="3035431"/>
              <a:ext cx="5937600" cy="232770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2F106D"/>
                </a:gs>
                <a:gs pos="100000">
                  <a:srgbClr val="E40000"/>
                </a:gs>
              </a:gsLst>
              <a:lin ang="2698631" scaled="0"/>
            </a:gra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5" name="Google Shape;245;g3712235ccfd_0_31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84442" y="3157723"/>
              <a:ext cx="2089986" cy="20830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712235ccfd_0_3132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b="0" i="0" sz="60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8" name="Google Shape;248;g3712235ccfd_0_3132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g3712235ccfd_0_313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0" name="Google Shape;250;g3712235ccfd_0_313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g3712235ccfd_0_3132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712235ccfd_0_3138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4" name="Google Shape;254;g3712235ccfd_0_313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5" name="Google Shape;255;g3712235ccfd_0_313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6" name="Google Shape;256;g3712235ccfd_0_313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3712235ccfd_0_3143"/>
          <p:cNvPicPr preferRelativeResize="0"/>
          <p:nvPr/>
        </p:nvPicPr>
        <p:blipFill rotWithShape="1">
          <a:blip r:embed="rId3">
            <a:alphaModFix/>
          </a:blip>
          <a:srcRect b="0" l="834" r="962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 type="obj">
  <p:cSld name="OBJEC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12235ccfd_0_3145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g3712235ccfd_0_3145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g3712235ccfd_0_314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3" name="Google Shape;263;g3712235ccfd_0_314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4" name="Google Shape;264;g3712235ccfd_0_314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3712235ccfd_0_3151"/>
          <p:cNvPicPr preferRelativeResize="0"/>
          <p:nvPr/>
        </p:nvPicPr>
        <p:blipFill rotWithShape="1">
          <a:blip r:embed="rId2">
            <a:alphaModFix/>
          </a:blip>
          <a:srcRect b="0" l="834" r="962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 showMasterSp="0">
  <p:cSld name="2_Title and Content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3712235ccfd_0_3153"/>
          <p:cNvPicPr preferRelativeResize="0"/>
          <p:nvPr/>
        </p:nvPicPr>
        <p:blipFill rotWithShape="1">
          <a:blip r:embed="rId2">
            <a:alphaModFix/>
          </a:blip>
          <a:srcRect b="0" l="1306" r="1179" t="0"/>
          <a:stretch/>
        </p:blipFill>
        <p:spPr>
          <a:xfrm>
            <a:off x="-1" y="-5718"/>
            <a:ext cx="12192000" cy="119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712235ccfd_0_3155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9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59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5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5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5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Header" showMasterSp="0">
  <p:cSld name="3_Section Header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3712235ccfd_0_3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387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 showMasterSp="0">
  <p:cSld name="2_Section Header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3712235ccfd_0_3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016"/>
            <a:ext cx="12192000" cy="6855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712235ccfd_0_3159"/>
          <p:cNvPicPr preferRelativeResize="0"/>
          <p:nvPr/>
        </p:nvPicPr>
        <p:blipFill rotWithShape="1">
          <a:blip r:embed="rId3">
            <a:alphaModFix/>
          </a:blip>
          <a:srcRect b="5213" l="1645" r="1548" t="0"/>
          <a:stretch/>
        </p:blipFill>
        <p:spPr>
          <a:xfrm>
            <a:off x="0" y="5725767"/>
            <a:ext cx="12192000" cy="113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0"/>
          <p:cNvPicPr preferRelativeResize="0"/>
          <p:nvPr/>
        </p:nvPicPr>
        <p:blipFill rotWithShape="1">
          <a:blip r:embed="rId2">
            <a:alphaModFix/>
          </a:blip>
          <a:srcRect b="0" l="835" r="961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 showMasterSp="0">
  <p:cSld name="2_Title and Conte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1"/>
          <p:cNvPicPr preferRelativeResize="0"/>
          <p:nvPr/>
        </p:nvPicPr>
        <p:blipFill rotWithShape="1">
          <a:blip r:embed="rId2">
            <a:alphaModFix/>
          </a:blip>
          <a:srcRect b="0" l="1309" r="1179" t="0"/>
          <a:stretch/>
        </p:blipFill>
        <p:spPr>
          <a:xfrm>
            <a:off x="-1" y="-5718"/>
            <a:ext cx="12192001" cy="1190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5.png"/><Relationship Id="rId2" Type="http://schemas.openxmlformats.org/officeDocument/2006/relationships/image" Target="../media/image20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5.png"/><Relationship Id="rId2" Type="http://schemas.openxmlformats.org/officeDocument/2006/relationships/image" Target="../media/image20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" Type="http://schemas.openxmlformats.org/officeDocument/2006/relationships/image" Target="../media/image5.png"/><Relationship Id="rId2" Type="http://schemas.openxmlformats.org/officeDocument/2006/relationships/image" Target="../media/image20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6" Type="http://schemas.openxmlformats.org/officeDocument/2006/relationships/theme" Target="../theme/theme6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" Type="http://schemas.openxmlformats.org/officeDocument/2006/relationships/image" Target="../media/image5.png"/><Relationship Id="rId2" Type="http://schemas.openxmlformats.org/officeDocument/2006/relationships/image" Target="../media/image20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6.xml"/><Relationship Id="rId1" Type="http://schemas.openxmlformats.org/officeDocument/2006/relationships/image" Target="../media/image5.png"/><Relationship Id="rId2" Type="http://schemas.openxmlformats.org/officeDocument/2006/relationships/image" Target="../media/image20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58.xml"/><Relationship Id="rId16" Type="http://schemas.openxmlformats.org/officeDocument/2006/relationships/theme" Target="../theme/theme7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" Type="http://schemas.openxmlformats.org/officeDocument/2006/relationships/image" Target="../media/image5.png"/><Relationship Id="rId2" Type="http://schemas.openxmlformats.org/officeDocument/2006/relationships/image" Target="../media/image20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2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/>
            </a:blip>
            <a:stretch>
              <a:fillRect b="-8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52"/>
          <p:cNvPicPr preferRelativeResize="0"/>
          <p:nvPr/>
        </p:nvPicPr>
        <p:blipFill rotWithShape="1">
          <a:blip r:embed="rId2">
            <a:alphaModFix/>
          </a:blip>
          <a:srcRect b="0" l="835" r="961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3829" y="6313897"/>
            <a:ext cx="466060" cy="46606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47ee9dab92_1_112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g347ee9dab92_1_112"/>
          <p:cNvPicPr preferRelativeResize="0"/>
          <p:nvPr/>
        </p:nvPicPr>
        <p:blipFill rotWithShape="1">
          <a:blip r:embed="rId2">
            <a:alphaModFix/>
          </a:blip>
          <a:srcRect b="0" l="834" r="962" t="0"/>
          <a:stretch/>
        </p:blipFill>
        <p:spPr>
          <a:xfrm>
            <a:off x="0" y="1260"/>
            <a:ext cx="12191999" cy="11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347ee9dab92_1_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3829" y="6313897"/>
            <a:ext cx="466060" cy="46606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712235ccfd_0_961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g3712235ccfd_0_961"/>
          <p:cNvPicPr preferRelativeResize="0"/>
          <p:nvPr/>
        </p:nvPicPr>
        <p:blipFill rotWithShape="1">
          <a:blip r:embed="rId2">
            <a:alphaModFix/>
          </a:blip>
          <a:srcRect b="0" l="834" r="962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3712235ccfd_0_9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3829" y="6313897"/>
            <a:ext cx="466060" cy="46606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712235ccfd_0_2624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g3712235ccfd_0_2624"/>
          <p:cNvPicPr preferRelativeResize="0"/>
          <p:nvPr/>
        </p:nvPicPr>
        <p:blipFill rotWithShape="1">
          <a:blip r:embed="rId2">
            <a:alphaModFix/>
          </a:blip>
          <a:srcRect b="0" l="834" r="962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712235ccfd_0_26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3829" y="6313897"/>
            <a:ext cx="466060" cy="46606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12235ccfd_0_3012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3712235ccfd_0_3012"/>
          <p:cNvPicPr preferRelativeResize="0"/>
          <p:nvPr/>
        </p:nvPicPr>
        <p:blipFill rotWithShape="1">
          <a:blip r:embed="rId2">
            <a:alphaModFix/>
          </a:blip>
          <a:srcRect b="0" l="834" r="962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3712235ccfd_0_30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3829" y="6313897"/>
            <a:ext cx="466060" cy="46606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712235ccfd_0_3117"/>
          <p:cNvSpPr/>
          <p:nvPr/>
        </p:nvSpPr>
        <p:spPr>
          <a:xfrm>
            <a:off x="0" y="0"/>
            <a:ext cx="12207240" cy="6866573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>
              <a:alphaModFix/>
            </a:blip>
            <a:stretch>
              <a:fillRect b="-1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g3712235ccfd_0_3117"/>
          <p:cNvPicPr preferRelativeResize="0"/>
          <p:nvPr/>
        </p:nvPicPr>
        <p:blipFill rotWithShape="1">
          <a:blip r:embed="rId2">
            <a:alphaModFix/>
          </a:blip>
          <a:srcRect b="0" l="834" r="962" t="0"/>
          <a:stretch/>
        </p:blipFill>
        <p:spPr>
          <a:xfrm>
            <a:off x="0" y="1260"/>
            <a:ext cx="12192000" cy="11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712235ccfd_0_3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3829" y="6313897"/>
            <a:ext cx="466060" cy="46606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4.png"/><Relationship Id="rId4" Type="http://schemas.openxmlformats.org/officeDocument/2006/relationships/image" Target="../media/image124.png"/><Relationship Id="rId9" Type="http://schemas.openxmlformats.org/officeDocument/2006/relationships/image" Target="../media/image127.png"/><Relationship Id="rId5" Type="http://schemas.openxmlformats.org/officeDocument/2006/relationships/image" Target="../media/image121.png"/><Relationship Id="rId6" Type="http://schemas.openxmlformats.org/officeDocument/2006/relationships/image" Target="../media/image126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5.png"/><Relationship Id="rId10" Type="http://schemas.openxmlformats.org/officeDocument/2006/relationships/image" Target="../media/image130.png"/><Relationship Id="rId12" Type="http://schemas.openxmlformats.org/officeDocument/2006/relationships/image" Target="../media/image136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29.png"/><Relationship Id="rId5" Type="http://schemas.openxmlformats.org/officeDocument/2006/relationships/image" Target="../media/image132.png"/><Relationship Id="rId6" Type="http://schemas.openxmlformats.org/officeDocument/2006/relationships/image" Target="../media/image131.png"/><Relationship Id="rId7" Type="http://schemas.openxmlformats.org/officeDocument/2006/relationships/image" Target="../media/image139.png"/><Relationship Id="rId8" Type="http://schemas.openxmlformats.org/officeDocument/2006/relationships/image" Target="../media/image1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8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7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5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5.png"/><Relationship Id="rId10" Type="http://schemas.openxmlformats.org/officeDocument/2006/relationships/image" Target="../media/image153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4.png"/><Relationship Id="rId4" Type="http://schemas.openxmlformats.org/officeDocument/2006/relationships/image" Target="../media/image148.jpg"/><Relationship Id="rId9" Type="http://schemas.openxmlformats.org/officeDocument/2006/relationships/image" Target="../media/image151.png"/><Relationship Id="rId5" Type="http://schemas.openxmlformats.org/officeDocument/2006/relationships/image" Target="../media/image150.png"/><Relationship Id="rId6" Type="http://schemas.openxmlformats.org/officeDocument/2006/relationships/image" Target="../media/image163.png"/><Relationship Id="rId7" Type="http://schemas.openxmlformats.org/officeDocument/2006/relationships/image" Target="../media/image161.png"/><Relationship Id="rId8" Type="http://schemas.openxmlformats.org/officeDocument/2006/relationships/image" Target="../media/image14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7.png"/><Relationship Id="rId4" Type="http://schemas.openxmlformats.org/officeDocument/2006/relationships/image" Target="../media/image1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5.png"/><Relationship Id="rId10" Type="http://schemas.openxmlformats.org/officeDocument/2006/relationships/image" Target="../media/image172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4.png"/><Relationship Id="rId4" Type="http://schemas.openxmlformats.org/officeDocument/2006/relationships/image" Target="../media/image148.jpg"/><Relationship Id="rId9" Type="http://schemas.openxmlformats.org/officeDocument/2006/relationships/image" Target="../media/image151.png"/><Relationship Id="rId5" Type="http://schemas.openxmlformats.org/officeDocument/2006/relationships/image" Target="../media/image163.png"/><Relationship Id="rId6" Type="http://schemas.openxmlformats.org/officeDocument/2006/relationships/image" Target="../media/image158.png"/><Relationship Id="rId7" Type="http://schemas.openxmlformats.org/officeDocument/2006/relationships/image" Target="../media/image161.png"/><Relationship Id="rId8" Type="http://schemas.openxmlformats.org/officeDocument/2006/relationships/image" Target="../media/image1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48.png"/><Relationship Id="rId6" Type="http://schemas.openxmlformats.org/officeDocument/2006/relationships/image" Target="../media/image5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7.png"/><Relationship Id="rId4" Type="http://schemas.openxmlformats.org/officeDocument/2006/relationships/image" Target="../media/image15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5.png"/><Relationship Id="rId10" Type="http://schemas.openxmlformats.org/officeDocument/2006/relationships/image" Target="../media/image166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4.png"/><Relationship Id="rId4" Type="http://schemas.openxmlformats.org/officeDocument/2006/relationships/image" Target="../media/image161.png"/><Relationship Id="rId9" Type="http://schemas.openxmlformats.org/officeDocument/2006/relationships/image" Target="../media/image170.png"/><Relationship Id="rId5" Type="http://schemas.openxmlformats.org/officeDocument/2006/relationships/image" Target="../media/image149.png"/><Relationship Id="rId6" Type="http://schemas.openxmlformats.org/officeDocument/2006/relationships/image" Target="../media/image151.png"/><Relationship Id="rId7" Type="http://schemas.openxmlformats.org/officeDocument/2006/relationships/image" Target="../media/image148.jpg"/><Relationship Id="rId8" Type="http://schemas.openxmlformats.org/officeDocument/2006/relationships/image" Target="../media/image16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7.png"/><Relationship Id="rId4" Type="http://schemas.openxmlformats.org/officeDocument/2006/relationships/image" Target="../media/image17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1.png"/><Relationship Id="rId4" Type="http://schemas.openxmlformats.org/officeDocument/2006/relationships/image" Target="../media/image165.png"/><Relationship Id="rId5" Type="http://schemas.openxmlformats.org/officeDocument/2006/relationships/image" Target="../media/image175.png"/><Relationship Id="rId6" Type="http://schemas.openxmlformats.org/officeDocument/2006/relationships/image" Target="../media/image17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9.png"/><Relationship Id="rId4" Type="http://schemas.openxmlformats.org/officeDocument/2006/relationships/image" Target="../media/image177.png"/><Relationship Id="rId5" Type="http://schemas.openxmlformats.org/officeDocument/2006/relationships/image" Target="../media/image180.png"/><Relationship Id="rId6" Type="http://schemas.openxmlformats.org/officeDocument/2006/relationships/image" Target="../media/image179.png"/><Relationship Id="rId7" Type="http://schemas.openxmlformats.org/officeDocument/2006/relationships/image" Target="../media/image187.png"/><Relationship Id="rId8" Type="http://schemas.openxmlformats.org/officeDocument/2006/relationships/image" Target="../media/image18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5.png"/><Relationship Id="rId4" Type="http://schemas.openxmlformats.org/officeDocument/2006/relationships/image" Target="../media/image19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5.png"/><Relationship Id="rId4" Type="http://schemas.openxmlformats.org/officeDocument/2006/relationships/image" Target="../media/image17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5.png"/><Relationship Id="rId4" Type="http://schemas.openxmlformats.org/officeDocument/2006/relationships/image" Target="../media/image18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5.png"/><Relationship Id="rId4" Type="http://schemas.openxmlformats.org/officeDocument/2006/relationships/image" Target="../media/image18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5.png"/><Relationship Id="rId4" Type="http://schemas.openxmlformats.org/officeDocument/2006/relationships/image" Target="../media/image18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5.png"/><Relationship Id="rId4" Type="http://schemas.openxmlformats.org/officeDocument/2006/relationships/image" Target="../media/image18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5.png"/><Relationship Id="rId4" Type="http://schemas.openxmlformats.org/officeDocument/2006/relationships/image" Target="../media/image19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5.png"/><Relationship Id="rId4" Type="http://schemas.openxmlformats.org/officeDocument/2006/relationships/image" Target="../media/image18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5.png"/><Relationship Id="rId4" Type="http://schemas.openxmlformats.org/officeDocument/2006/relationships/image" Target="../media/image20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5.png"/><Relationship Id="rId4" Type="http://schemas.openxmlformats.org/officeDocument/2006/relationships/image" Target="../media/image18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5.png"/><Relationship Id="rId4" Type="http://schemas.openxmlformats.org/officeDocument/2006/relationships/image" Target="../media/image19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5.png"/><Relationship Id="rId4" Type="http://schemas.openxmlformats.org/officeDocument/2006/relationships/image" Target="../media/image19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5.png"/><Relationship Id="rId4" Type="http://schemas.openxmlformats.org/officeDocument/2006/relationships/image" Target="../media/image202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70.jpg"/><Relationship Id="rId11" Type="http://schemas.openxmlformats.org/officeDocument/2006/relationships/image" Target="../media/image60.png"/><Relationship Id="rId22" Type="http://schemas.openxmlformats.org/officeDocument/2006/relationships/image" Target="../media/image79.png"/><Relationship Id="rId10" Type="http://schemas.openxmlformats.org/officeDocument/2006/relationships/image" Target="../media/image76.png"/><Relationship Id="rId21" Type="http://schemas.openxmlformats.org/officeDocument/2006/relationships/image" Target="../media/image74.png"/><Relationship Id="rId13" Type="http://schemas.openxmlformats.org/officeDocument/2006/relationships/image" Target="../media/image72.png"/><Relationship Id="rId12" Type="http://schemas.openxmlformats.org/officeDocument/2006/relationships/image" Target="../media/image62.jpg"/><Relationship Id="rId23" Type="http://schemas.openxmlformats.org/officeDocument/2006/relationships/image" Target="../media/image78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5" Type="http://schemas.openxmlformats.org/officeDocument/2006/relationships/image" Target="../media/image67.png"/><Relationship Id="rId14" Type="http://schemas.openxmlformats.org/officeDocument/2006/relationships/image" Target="../media/image65.png"/><Relationship Id="rId17" Type="http://schemas.openxmlformats.org/officeDocument/2006/relationships/image" Target="../media/image63.png"/><Relationship Id="rId16" Type="http://schemas.openxmlformats.org/officeDocument/2006/relationships/image" Target="../media/image69.png"/><Relationship Id="rId5" Type="http://schemas.openxmlformats.org/officeDocument/2006/relationships/image" Target="../media/image68.png"/><Relationship Id="rId19" Type="http://schemas.openxmlformats.org/officeDocument/2006/relationships/image" Target="../media/image73.png"/><Relationship Id="rId6" Type="http://schemas.openxmlformats.org/officeDocument/2006/relationships/image" Target="../media/image91.png"/><Relationship Id="rId18" Type="http://schemas.openxmlformats.org/officeDocument/2006/relationships/image" Target="../media/image71.jpg"/><Relationship Id="rId7" Type="http://schemas.openxmlformats.org/officeDocument/2006/relationships/image" Target="../media/image64.png"/><Relationship Id="rId8" Type="http://schemas.openxmlformats.org/officeDocument/2006/relationships/image" Target="../media/image59.png"/></Relationships>
</file>

<file path=ppt/slides/_rels/slide40.xml.rels><?xml version="1.0" encoding="UTF-8" standalone="yes"?><Relationships xmlns="http://schemas.openxmlformats.org/package/2006/relationships"><Relationship Id="rId20" Type="http://schemas.openxmlformats.org/officeDocument/2006/relationships/image" Target="../media/image212.png"/><Relationship Id="rId11" Type="http://schemas.openxmlformats.org/officeDocument/2006/relationships/image" Target="../media/image198.png"/><Relationship Id="rId22" Type="http://schemas.openxmlformats.org/officeDocument/2006/relationships/image" Target="../media/image214.png"/><Relationship Id="rId10" Type="http://schemas.openxmlformats.org/officeDocument/2006/relationships/image" Target="../media/image200.png"/><Relationship Id="rId21" Type="http://schemas.openxmlformats.org/officeDocument/2006/relationships/image" Target="../media/image218.png"/><Relationship Id="rId13" Type="http://schemas.openxmlformats.org/officeDocument/2006/relationships/image" Target="../media/image211.png"/><Relationship Id="rId12" Type="http://schemas.openxmlformats.org/officeDocument/2006/relationships/image" Target="../media/image205.png"/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3.png"/><Relationship Id="rId4" Type="http://schemas.openxmlformats.org/officeDocument/2006/relationships/image" Target="../media/image196.png"/><Relationship Id="rId9" Type="http://schemas.openxmlformats.org/officeDocument/2006/relationships/image" Target="../media/image194.png"/><Relationship Id="rId15" Type="http://schemas.openxmlformats.org/officeDocument/2006/relationships/image" Target="../media/image209.png"/><Relationship Id="rId14" Type="http://schemas.openxmlformats.org/officeDocument/2006/relationships/image" Target="../media/image208.png"/><Relationship Id="rId17" Type="http://schemas.openxmlformats.org/officeDocument/2006/relationships/image" Target="../media/image215.png"/><Relationship Id="rId16" Type="http://schemas.openxmlformats.org/officeDocument/2006/relationships/image" Target="../media/image204.png"/><Relationship Id="rId5" Type="http://schemas.openxmlformats.org/officeDocument/2006/relationships/image" Target="../media/image213.png"/><Relationship Id="rId19" Type="http://schemas.openxmlformats.org/officeDocument/2006/relationships/image" Target="../media/image221.png"/><Relationship Id="rId6" Type="http://schemas.openxmlformats.org/officeDocument/2006/relationships/image" Target="../media/image199.png"/><Relationship Id="rId18" Type="http://schemas.openxmlformats.org/officeDocument/2006/relationships/image" Target="../media/image210.png"/><Relationship Id="rId7" Type="http://schemas.openxmlformats.org/officeDocument/2006/relationships/image" Target="../media/image197.png"/><Relationship Id="rId8" Type="http://schemas.openxmlformats.org/officeDocument/2006/relationships/image" Target="../media/image20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6.png"/><Relationship Id="rId4" Type="http://schemas.openxmlformats.org/officeDocument/2006/relationships/image" Target="../media/image224.png"/><Relationship Id="rId5" Type="http://schemas.openxmlformats.org/officeDocument/2006/relationships/image" Target="../media/image22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7.png"/><Relationship Id="rId4" Type="http://schemas.openxmlformats.org/officeDocument/2006/relationships/image" Target="../media/image219.png"/><Relationship Id="rId5" Type="http://schemas.openxmlformats.org/officeDocument/2006/relationships/image" Target="../media/image227.png"/><Relationship Id="rId6" Type="http://schemas.openxmlformats.org/officeDocument/2006/relationships/image" Target="../media/image235.png"/><Relationship Id="rId7" Type="http://schemas.openxmlformats.org/officeDocument/2006/relationships/image" Target="../media/image22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28.png"/><Relationship Id="rId4" Type="http://schemas.openxmlformats.org/officeDocument/2006/relationships/image" Target="../media/image226.png"/><Relationship Id="rId5" Type="http://schemas.openxmlformats.org/officeDocument/2006/relationships/image" Target="../media/image229.png"/><Relationship Id="rId6" Type="http://schemas.openxmlformats.org/officeDocument/2006/relationships/image" Target="../media/image22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4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39.png"/><Relationship Id="rId4" Type="http://schemas.openxmlformats.org/officeDocument/2006/relationships/image" Target="../media/image225.png"/><Relationship Id="rId5" Type="http://schemas.openxmlformats.org/officeDocument/2006/relationships/image" Target="../media/image23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30.png"/><Relationship Id="rId4" Type="http://schemas.openxmlformats.org/officeDocument/2006/relationships/image" Target="../media/image234.png"/><Relationship Id="rId5" Type="http://schemas.openxmlformats.org/officeDocument/2006/relationships/image" Target="../media/image23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32.png"/><Relationship Id="rId4" Type="http://schemas.openxmlformats.org/officeDocument/2006/relationships/image" Target="../media/image238.png"/><Relationship Id="rId5" Type="http://schemas.openxmlformats.org/officeDocument/2006/relationships/image" Target="../media/image233.png"/><Relationship Id="rId6" Type="http://schemas.openxmlformats.org/officeDocument/2006/relationships/image" Target="../media/image240.png"/><Relationship Id="rId7" Type="http://schemas.openxmlformats.org/officeDocument/2006/relationships/image" Target="../media/image25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42.jpg"/><Relationship Id="rId4" Type="http://schemas.openxmlformats.org/officeDocument/2006/relationships/image" Target="../media/image244.png"/><Relationship Id="rId5" Type="http://schemas.openxmlformats.org/officeDocument/2006/relationships/image" Target="../media/image243.jpg"/><Relationship Id="rId6" Type="http://schemas.openxmlformats.org/officeDocument/2006/relationships/image" Target="../media/image247.jpg"/><Relationship Id="rId7" Type="http://schemas.openxmlformats.org/officeDocument/2006/relationships/image" Target="../media/image256.png"/><Relationship Id="rId8" Type="http://schemas.openxmlformats.org/officeDocument/2006/relationships/image" Target="../media/image2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5.png"/><Relationship Id="rId4" Type="http://schemas.openxmlformats.org/officeDocument/2006/relationships/image" Target="../media/image83.png"/><Relationship Id="rId5" Type="http://schemas.openxmlformats.org/officeDocument/2006/relationships/image" Target="../media/image77.png"/><Relationship Id="rId6" Type="http://schemas.openxmlformats.org/officeDocument/2006/relationships/image" Target="../media/image10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41.png"/><Relationship Id="rId4" Type="http://schemas.openxmlformats.org/officeDocument/2006/relationships/image" Target="../media/image254.png"/><Relationship Id="rId5" Type="http://schemas.openxmlformats.org/officeDocument/2006/relationships/image" Target="../media/image258.png"/><Relationship Id="rId6" Type="http://schemas.openxmlformats.org/officeDocument/2006/relationships/image" Target="../media/image24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59.jpg"/><Relationship Id="rId4" Type="http://schemas.openxmlformats.org/officeDocument/2006/relationships/image" Target="../media/image245.png"/><Relationship Id="rId5" Type="http://schemas.openxmlformats.org/officeDocument/2006/relationships/image" Target="../media/image249.png"/><Relationship Id="rId6" Type="http://schemas.openxmlformats.org/officeDocument/2006/relationships/hyperlink" Target="http://www.servosys.com/" TargetMode="External"/><Relationship Id="rId7" Type="http://schemas.openxmlformats.org/officeDocument/2006/relationships/image" Target="../media/image255.png"/><Relationship Id="rId8" Type="http://schemas.openxmlformats.org/officeDocument/2006/relationships/image" Target="../media/image25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90.png"/><Relationship Id="rId10" Type="http://schemas.openxmlformats.org/officeDocument/2006/relationships/image" Target="../media/image100.png"/><Relationship Id="rId13" Type="http://schemas.openxmlformats.org/officeDocument/2006/relationships/image" Target="../media/image92.png"/><Relationship Id="rId12" Type="http://schemas.openxmlformats.org/officeDocument/2006/relationships/image" Target="../media/image88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0.jpg"/><Relationship Id="rId4" Type="http://schemas.openxmlformats.org/officeDocument/2006/relationships/image" Target="../media/image86.jpg"/><Relationship Id="rId9" Type="http://schemas.openxmlformats.org/officeDocument/2006/relationships/image" Target="../media/image84.png"/><Relationship Id="rId15" Type="http://schemas.openxmlformats.org/officeDocument/2006/relationships/image" Target="../media/image89.png"/><Relationship Id="rId14" Type="http://schemas.openxmlformats.org/officeDocument/2006/relationships/image" Target="../media/image98.png"/><Relationship Id="rId17" Type="http://schemas.openxmlformats.org/officeDocument/2006/relationships/image" Target="../media/image106.png"/><Relationship Id="rId16" Type="http://schemas.openxmlformats.org/officeDocument/2006/relationships/image" Target="../media/image97.png"/><Relationship Id="rId5" Type="http://schemas.openxmlformats.org/officeDocument/2006/relationships/image" Target="../media/image82.png"/><Relationship Id="rId19" Type="http://schemas.openxmlformats.org/officeDocument/2006/relationships/image" Target="../media/image102.png"/><Relationship Id="rId6" Type="http://schemas.openxmlformats.org/officeDocument/2006/relationships/image" Target="../media/image81.jpg"/><Relationship Id="rId18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85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3.png"/><Relationship Id="rId10" Type="http://schemas.openxmlformats.org/officeDocument/2006/relationships/image" Target="../media/image110.png"/><Relationship Id="rId13" Type="http://schemas.openxmlformats.org/officeDocument/2006/relationships/image" Target="../media/image111.png"/><Relationship Id="rId12" Type="http://schemas.openxmlformats.org/officeDocument/2006/relationships/image" Target="../media/image120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image" Target="../media/image104.png"/><Relationship Id="rId15" Type="http://schemas.openxmlformats.org/officeDocument/2006/relationships/image" Target="../media/image127.png"/><Relationship Id="rId14" Type="http://schemas.openxmlformats.org/officeDocument/2006/relationships/image" Target="../media/image122.png"/><Relationship Id="rId16" Type="http://schemas.openxmlformats.org/officeDocument/2006/relationships/image" Target="../media/image112.png"/><Relationship Id="rId5" Type="http://schemas.openxmlformats.org/officeDocument/2006/relationships/image" Target="../media/image96.png"/><Relationship Id="rId6" Type="http://schemas.openxmlformats.org/officeDocument/2006/relationships/image" Target="../media/image108.png"/><Relationship Id="rId7" Type="http://schemas.openxmlformats.org/officeDocument/2006/relationships/image" Target="../media/image101.png"/><Relationship Id="rId8" Type="http://schemas.openxmlformats.org/officeDocument/2006/relationships/image" Target="../media/image10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9.png"/><Relationship Id="rId4" Type="http://schemas.openxmlformats.org/officeDocument/2006/relationships/image" Target="../media/image116.png"/><Relationship Id="rId5" Type="http://schemas.openxmlformats.org/officeDocument/2006/relationships/image" Target="../media/image119.png"/><Relationship Id="rId6" Type="http://schemas.openxmlformats.org/officeDocument/2006/relationships/image" Target="../media/image115.png"/><Relationship Id="rId7" Type="http://schemas.openxmlformats.org/officeDocument/2006/relationships/image" Target="../media/image125.png"/><Relationship Id="rId8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712235ccfd_0_3110"/>
          <p:cNvSpPr/>
          <p:nvPr/>
        </p:nvSpPr>
        <p:spPr>
          <a:xfrm>
            <a:off x="490675" y="1288250"/>
            <a:ext cx="3720300" cy="708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3712235ccfd_0_3110"/>
          <p:cNvSpPr/>
          <p:nvPr/>
        </p:nvSpPr>
        <p:spPr>
          <a:xfrm>
            <a:off x="207825" y="1749499"/>
            <a:ext cx="4128600" cy="14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Enterprise Wide </a:t>
            </a:r>
            <a:r>
              <a:rPr lang="en-US" sz="2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Document Management System</a:t>
            </a:r>
            <a:endParaRPr b="0" i="0" sz="24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2" name="Google Shape;282;g3712235ccfd_0_3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225" y="3090450"/>
            <a:ext cx="3359676" cy="243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3712235ccfd_0_3110"/>
          <p:cNvSpPr txBox="1"/>
          <p:nvPr/>
        </p:nvSpPr>
        <p:spPr>
          <a:xfrm>
            <a:off x="333375" y="978900"/>
            <a:ext cx="3877500" cy="1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1E295D"/>
                </a:solidFill>
                <a:latin typeface="Calibri"/>
                <a:ea typeface="Calibri"/>
                <a:cs typeface="Calibri"/>
                <a:sym typeface="Calibri"/>
              </a:rPr>
              <a:t>Servo</a:t>
            </a:r>
            <a:r>
              <a:rPr b="1" i="0" lang="en-US" sz="5400" u="none" cap="none" strike="noStrike">
                <a:solidFill>
                  <a:srgbClr val="EC1F23"/>
                </a:solidFill>
                <a:latin typeface="Calibri"/>
                <a:ea typeface="Calibri"/>
                <a:cs typeface="Calibri"/>
                <a:sym typeface="Calibri"/>
              </a:rPr>
              <a:t>Docs</a:t>
            </a:r>
            <a:r>
              <a:rPr i="0" lang="en-US" sz="5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®</a:t>
            </a:r>
            <a:endParaRPr baseline="30000" i="0" sz="5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712235ccfd_0_527"/>
          <p:cNvSpPr txBox="1"/>
          <p:nvPr/>
        </p:nvSpPr>
        <p:spPr>
          <a:xfrm>
            <a:off x="444612" y="317817"/>
            <a:ext cx="969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Key Features of EDMS </a:t>
            </a:r>
            <a:endParaRPr b="1" i="0" sz="32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6" name="Google Shape;516;g3712235ccfd_0_527"/>
          <p:cNvSpPr txBox="1"/>
          <p:nvPr/>
        </p:nvSpPr>
        <p:spPr>
          <a:xfrm>
            <a:off x="1363319" y="1405900"/>
            <a:ext cx="102996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In-Built Viewer: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Web-based viewer supports standard documents (JPEG, JPG, TIFF, GIF, PDF, mp4) and password-protected PDFs.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 Versioning: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Create multiple versions of a document, supporting different file types.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 Trail: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Maintains a complete audit trail for compliance.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Folder Freeze/Unfreeze: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Restrict or resume activity in folders or entire folder threads.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Bulk Upload/Download: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Upload or download multiple documents simultaneously, saving time and effort.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DMS Annotations: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Add notes, highlights, and other annotations on top of documents.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Archiving/ Purging: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Archive and purge outdated or unused documents to free up space and ensure secure storage.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7" name="Google Shape;517;g3712235ccfd_0_5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357" y="1535537"/>
            <a:ext cx="711777" cy="6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3712235ccfd_0_5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308" y="2314443"/>
            <a:ext cx="648387" cy="50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3712235ccfd_0_5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308" y="2975311"/>
            <a:ext cx="711774" cy="574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3712235ccfd_0_5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080" y="3624263"/>
            <a:ext cx="571880" cy="574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3712235ccfd_0_5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2960" y="4273215"/>
            <a:ext cx="585000" cy="50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3712235ccfd_0_5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9848" y="4927137"/>
            <a:ext cx="511226" cy="46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3712235ccfd_0_5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1234" y="5538087"/>
            <a:ext cx="649713" cy="627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4" name="Google Shape;524;g3712235ccfd_0_527"/>
          <p:cNvGrpSpPr/>
          <p:nvPr/>
        </p:nvGrpSpPr>
        <p:grpSpPr>
          <a:xfrm>
            <a:off x="9062950" y="6370225"/>
            <a:ext cx="2423800" cy="415500"/>
            <a:chOff x="9062950" y="6370225"/>
            <a:chExt cx="2423800" cy="415500"/>
          </a:xfrm>
        </p:grpSpPr>
        <p:sp>
          <p:nvSpPr>
            <p:cNvPr id="525" name="Google Shape;525;g3712235ccfd_0_527"/>
            <p:cNvSpPr txBox="1"/>
            <p:nvPr/>
          </p:nvSpPr>
          <p:spPr>
            <a:xfrm>
              <a:off x="9062950" y="6393325"/>
              <a:ext cx="1936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i="0" lang="en-US" sz="1200" u="none" cap="none" strike="noStrike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b="0" i="0" lang="en-US" sz="12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b="0" i="0" lang="en-US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g3712235ccfd_0_527"/>
            <p:cNvSpPr txBox="1"/>
            <p:nvPr/>
          </p:nvSpPr>
          <p:spPr>
            <a:xfrm>
              <a:off x="10376450" y="6370225"/>
              <a:ext cx="1110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-US" sz="6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b="0" i="0" lang="en-US" sz="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712235ccfd_0_542"/>
          <p:cNvSpPr txBox="1"/>
          <p:nvPr/>
        </p:nvSpPr>
        <p:spPr>
          <a:xfrm>
            <a:off x="299672" y="313741"/>
            <a:ext cx="969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Technical Features of EDMS</a:t>
            </a:r>
            <a:endParaRPr b="1" i="0" sz="32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2" name="Google Shape;532;g3712235ccfd_0_542"/>
          <p:cNvSpPr txBox="1"/>
          <p:nvPr/>
        </p:nvSpPr>
        <p:spPr>
          <a:xfrm>
            <a:off x="2367399" y="1133396"/>
            <a:ext cx="89802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Microservices Architecture: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Enhances scalability, flexibility, and maintainability.</a:t>
            </a:r>
            <a:endParaRPr/>
          </a:p>
          <a:p>
            <a:pPr indent="-355600" lvl="0" marL="4572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Docker &amp; Kubernetes Support: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Efficient and reliable deployment across environments.</a:t>
            </a:r>
            <a:endParaRPr/>
          </a:p>
          <a:p>
            <a:pPr indent="-355600" lvl="0" marL="4572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&amp; Environment Flexibility: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EDMS can utilize AWS (S3, EC2, RDS), Azure (Blob Storage, VMs, SQL Database), GCP (Cloud Storage, Compute Engine, Cloud SQL), and other cloud/on-prem environments as per client’s choice, ensuring it can handle large volumes of documents and scale according to needs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 Support: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Oracle, MSSQL, PostgreSQL - provides more agility.</a:t>
            </a:r>
            <a:endParaRPr/>
          </a:p>
          <a:p>
            <a:pPr indent="-355600" lvl="0" marL="4572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Server Support: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JBoss, WebLogic, WildFly, Apache Tomcat – multi-server support for agility.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 Directory Support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◆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LDAP Users: Password policy managed by Active Directory.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Calibri"/>
              <a:buChar char="◆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Non-LDAP Users: Password policy managed by ServoDocs.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3" name="Google Shape;533;g3712235ccfd_0_5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100" y="1232225"/>
            <a:ext cx="739229" cy="51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g3712235ccfd_0_5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734" y="1880242"/>
            <a:ext cx="1230071" cy="5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g3712235ccfd_0_5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967" y="2602714"/>
            <a:ext cx="1674676" cy="93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3712235ccfd_0_5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040" y="4551914"/>
            <a:ext cx="661725" cy="6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3712235ccfd_0_5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8654" y="4582937"/>
            <a:ext cx="444050" cy="44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3712235ccfd_0_5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28905" y="4683665"/>
            <a:ext cx="591975" cy="289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3712235ccfd_0_5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604" y="4985450"/>
            <a:ext cx="661725" cy="33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3712235ccfd_0_5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319521" y="4799872"/>
            <a:ext cx="1085223" cy="66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3712235ccfd_0_5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18850" y="5772500"/>
            <a:ext cx="661725" cy="661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2" name="Google Shape;542;g3712235ccfd_0_542"/>
          <p:cNvGrpSpPr/>
          <p:nvPr/>
        </p:nvGrpSpPr>
        <p:grpSpPr>
          <a:xfrm>
            <a:off x="9062950" y="6370225"/>
            <a:ext cx="2423800" cy="415500"/>
            <a:chOff x="9062950" y="6370225"/>
            <a:chExt cx="2423800" cy="415500"/>
          </a:xfrm>
        </p:grpSpPr>
        <p:sp>
          <p:nvSpPr>
            <p:cNvPr id="543" name="Google Shape;543;g3712235ccfd_0_542"/>
            <p:cNvSpPr txBox="1"/>
            <p:nvPr/>
          </p:nvSpPr>
          <p:spPr>
            <a:xfrm>
              <a:off x="9062950" y="6393325"/>
              <a:ext cx="1936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i="0" lang="en-US" sz="1200" u="none" cap="none" strike="noStrike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b="0" i="0" lang="en-US" sz="12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b="0" i="0" lang="en-US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g3712235ccfd_0_542"/>
            <p:cNvSpPr txBox="1"/>
            <p:nvPr/>
          </p:nvSpPr>
          <p:spPr>
            <a:xfrm>
              <a:off x="10376450" y="6370225"/>
              <a:ext cx="1110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-US" sz="6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b="0" i="0" lang="en-US" sz="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g3712235ccfd_0_542"/>
          <p:cNvGrpSpPr/>
          <p:nvPr/>
        </p:nvGrpSpPr>
        <p:grpSpPr>
          <a:xfrm>
            <a:off x="514375" y="3804814"/>
            <a:ext cx="1485174" cy="661724"/>
            <a:chOff x="514375" y="3804814"/>
            <a:chExt cx="1485174" cy="661724"/>
          </a:xfrm>
        </p:grpSpPr>
        <p:pic>
          <p:nvPicPr>
            <p:cNvPr id="546" name="Google Shape;546;g3712235ccfd_0_542"/>
            <p:cNvPicPr preferRelativeResize="0"/>
            <p:nvPr/>
          </p:nvPicPr>
          <p:blipFill rotWithShape="1">
            <a:blip r:embed="rId12">
              <a:alphaModFix/>
            </a:blip>
            <a:srcRect b="55420" l="0" r="0" t="0"/>
            <a:stretch/>
          </p:blipFill>
          <p:spPr>
            <a:xfrm>
              <a:off x="514375" y="3861548"/>
              <a:ext cx="1485174" cy="459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g3712235ccfd_0_542"/>
            <p:cNvPicPr preferRelativeResize="0"/>
            <p:nvPr/>
          </p:nvPicPr>
          <p:blipFill rotWithShape="1">
            <a:blip r:embed="rId12">
              <a:alphaModFix/>
            </a:blip>
            <a:srcRect b="3076" l="0" r="72276" t="44771"/>
            <a:stretch/>
          </p:blipFill>
          <p:spPr>
            <a:xfrm>
              <a:off x="514375" y="3804814"/>
              <a:ext cx="411725" cy="6617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g3712235ccfd_0_6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766" y="1227910"/>
            <a:ext cx="11081894" cy="552558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g3712235ccfd_0_661"/>
          <p:cNvSpPr txBox="1"/>
          <p:nvPr/>
        </p:nvSpPr>
        <p:spPr>
          <a:xfrm>
            <a:off x="304800" y="304800"/>
            <a:ext cx="110820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2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Straight Through Documents Archival/ Retrieval Process</a:t>
            </a:r>
            <a:endParaRPr b="1" i="0" sz="2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4" name="Google Shape;554;g3712235ccfd_0_661"/>
          <p:cNvGrpSpPr/>
          <p:nvPr/>
        </p:nvGrpSpPr>
        <p:grpSpPr>
          <a:xfrm>
            <a:off x="9665375" y="6522625"/>
            <a:ext cx="1973850" cy="415500"/>
            <a:chOff x="9512975" y="6370225"/>
            <a:chExt cx="1973850" cy="415500"/>
          </a:xfrm>
        </p:grpSpPr>
        <p:sp>
          <p:nvSpPr>
            <p:cNvPr id="555" name="Google Shape;555;g3712235ccfd_0_661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556" name="Google Shape;556;g3712235ccfd_0_661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712235ccfd_0_860"/>
          <p:cNvSpPr txBox="1"/>
          <p:nvPr/>
        </p:nvSpPr>
        <p:spPr>
          <a:xfrm>
            <a:off x="378528" y="249598"/>
            <a:ext cx="969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ey </a:t>
            </a:r>
            <a:r>
              <a:rPr b="1" lang="en-US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eatures of DMS </a:t>
            </a:r>
            <a:endParaRPr b="1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3712235ccfd_0_860"/>
          <p:cNvSpPr txBox="1"/>
          <p:nvPr/>
        </p:nvSpPr>
        <p:spPr>
          <a:xfrm>
            <a:off x="1675900" y="1342950"/>
            <a:ext cx="10003800" cy="53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 Data source Connectivity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 separate databases for Each LOB separating LOBs in other databases/ Services.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Benefits: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12001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LOB integration with respect to LOB data seamlessly integrated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12001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 time and offline data exchange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Replication Services: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Replicate the document from DC to DR using Servosys Provided Utility.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Benefits: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Failover mechanism in place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cut-off from real time data connectivity and continuity, no downtime as such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2" marL="137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Updated Documents are accessible always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➢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Enhanced Document Storage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robust and scalable document storage with enhanced security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Benefits: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12001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capacity to store document load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12001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■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Enhanced storage support provides all the documents (old &amp; New)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g3712235ccfd_0_8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775" y="1817475"/>
            <a:ext cx="1009625" cy="99871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64" name="Google Shape;564;g3712235ccfd_0_8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775" y="3672037"/>
            <a:ext cx="1009625" cy="99871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65" name="Google Shape;565;g3712235ccfd_0_8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8172" y="5515233"/>
            <a:ext cx="1002265" cy="1015667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66" name="Google Shape;566;g3712235ccfd_0_860"/>
          <p:cNvGrpSpPr/>
          <p:nvPr/>
        </p:nvGrpSpPr>
        <p:grpSpPr>
          <a:xfrm>
            <a:off x="9665375" y="6446425"/>
            <a:ext cx="1973850" cy="415500"/>
            <a:chOff x="9512975" y="6370225"/>
            <a:chExt cx="1973850" cy="415500"/>
          </a:xfrm>
        </p:grpSpPr>
        <p:sp>
          <p:nvSpPr>
            <p:cNvPr id="567" name="Google Shape;567;g3712235ccfd_0_860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568" name="Google Shape;568;g3712235ccfd_0_860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712235ccfd_0_871"/>
          <p:cNvSpPr txBox="1"/>
          <p:nvPr/>
        </p:nvSpPr>
        <p:spPr>
          <a:xfrm>
            <a:off x="359120" y="107674"/>
            <a:ext cx="77688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39"/>
              <a:buFont typeface="Arial"/>
              <a:buNone/>
            </a:pPr>
            <a:r>
              <a:rPr b="1" i="0" lang="en-US" sz="313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Digital Document Management: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Arial"/>
              <a:buNone/>
            </a:pPr>
            <a:r>
              <a:rPr b="0" i="0" lang="en-US" sz="2406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Reduce Operational Costs by 75%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4" name="Google Shape;574;g3712235ccfd_0_871"/>
          <p:cNvGrpSpPr/>
          <p:nvPr/>
        </p:nvGrpSpPr>
        <p:grpSpPr>
          <a:xfrm>
            <a:off x="976967" y="2634052"/>
            <a:ext cx="10517872" cy="1522733"/>
            <a:chOff x="0" y="-38100"/>
            <a:chExt cx="5141454" cy="761100"/>
          </a:xfrm>
        </p:grpSpPr>
        <p:sp>
          <p:nvSpPr>
            <p:cNvPr id="575" name="Google Shape;575;g3712235ccfd_0_871"/>
            <p:cNvSpPr/>
            <p:nvPr/>
          </p:nvSpPr>
          <p:spPr>
            <a:xfrm>
              <a:off x="0" y="0"/>
              <a:ext cx="5141454" cy="722978"/>
            </a:xfrm>
            <a:custGeom>
              <a:rect b="b" l="l" r="r" t="t"/>
              <a:pathLst>
                <a:path extrusionOk="0" h="722978" w="5141454">
                  <a:moveTo>
                    <a:pt x="30105" y="0"/>
                  </a:moveTo>
                  <a:lnTo>
                    <a:pt x="5111350" y="0"/>
                  </a:lnTo>
                  <a:cubicBezTo>
                    <a:pt x="5127976" y="0"/>
                    <a:pt x="5141454" y="13478"/>
                    <a:pt x="5141454" y="30105"/>
                  </a:cubicBezTo>
                  <a:lnTo>
                    <a:pt x="5141454" y="692874"/>
                  </a:lnTo>
                  <a:cubicBezTo>
                    <a:pt x="5141454" y="700858"/>
                    <a:pt x="5138282" y="708515"/>
                    <a:pt x="5132637" y="714161"/>
                  </a:cubicBezTo>
                  <a:cubicBezTo>
                    <a:pt x="5126991" y="719807"/>
                    <a:pt x="5119334" y="722978"/>
                    <a:pt x="5111350" y="722978"/>
                  </a:cubicBezTo>
                  <a:lnTo>
                    <a:pt x="30105" y="722978"/>
                  </a:lnTo>
                  <a:cubicBezTo>
                    <a:pt x="22121" y="722978"/>
                    <a:pt x="14463" y="719807"/>
                    <a:pt x="8818" y="714161"/>
                  </a:cubicBezTo>
                  <a:cubicBezTo>
                    <a:pt x="3172" y="708515"/>
                    <a:pt x="0" y="700858"/>
                    <a:pt x="0" y="692874"/>
                  </a:cubicBezTo>
                  <a:lnTo>
                    <a:pt x="0" y="30105"/>
                  </a:lnTo>
                  <a:cubicBezTo>
                    <a:pt x="0" y="22121"/>
                    <a:pt x="3172" y="14463"/>
                    <a:pt x="8818" y="8818"/>
                  </a:cubicBezTo>
                  <a:cubicBezTo>
                    <a:pt x="14463" y="3172"/>
                    <a:pt x="22121" y="0"/>
                    <a:pt x="301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85725">
              <a:solidFill>
                <a:srgbClr val="8C52FF">
                  <a:alpha val="7294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g3712235ccfd_0_871"/>
            <p:cNvSpPr txBox="1"/>
            <p:nvPr/>
          </p:nvSpPr>
          <p:spPr>
            <a:xfrm>
              <a:off x="0" y="-38100"/>
              <a:ext cx="5141400" cy="76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7" name="Google Shape;577;g3712235ccfd_0_871"/>
          <p:cNvGrpSpPr/>
          <p:nvPr/>
        </p:nvGrpSpPr>
        <p:grpSpPr>
          <a:xfrm>
            <a:off x="1358057" y="2922961"/>
            <a:ext cx="1021121" cy="1021121"/>
            <a:chOff x="0" y="0"/>
            <a:chExt cx="812800" cy="812800"/>
          </a:xfrm>
        </p:grpSpPr>
        <p:sp>
          <p:nvSpPr>
            <p:cNvPr id="578" name="Google Shape;578;g3712235ccfd_0_87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3712235ccfd_0_871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500" lIns="41500" spcFirstLastPara="1" rIns="41500" wrap="square" tIns="415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0" name="Google Shape;580;g3712235ccfd_0_871"/>
          <p:cNvSpPr/>
          <p:nvPr/>
        </p:nvSpPr>
        <p:spPr>
          <a:xfrm>
            <a:off x="1179545" y="3143411"/>
            <a:ext cx="708466" cy="580943"/>
          </a:xfrm>
          <a:custGeom>
            <a:rect b="b" l="l" r="r" t="t"/>
            <a:pathLst>
              <a:path extrusionOk="0" h="870326" w="1061373">
                <a:moveTo>
                  <a:pt x="0" y="0"/>
                </a:moveTo>
                <a:lnTo>
                  <a:pt x="1061372" y="0"/>
                </a:lnTo>
                <a:lnTo>
                  <a:pt x="1061372" y="870326"/>
                </a:lnTo>
                <a:lnTo>
                  <a:pt x="0" y="870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g3712235ccfd_0_871"/>
          <p:cNvSpPr txBox="1"/>
          <p:nvPr/>
        </p:nvSpPr>
        <p:spPr>
          <a:xfrm>
            <a:off x="2411366" y="3220271"/>
            <a:ext cx="32418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4"/>
              <a:buFont typeface="Arial"/>
              <a:buNone/>
            </a:pPr>
            <a:r>
              <a:rPr b="0" i="0" lang="en-US" sz="1254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High Down times &amp; delayed response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4"/>
              <a:buFont typeface="Arial"/>
              <a:buNone/>
            </a:pPr>
            <a:r>
              <a:rPr b="0" i="0" lang="en-US" sz="1254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Less API Friendly, Less Secure, High Risk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4"/>
              <a:buFont typeface="Arial"/>
              <a:buNone/>
            </a:pPr>
            <a:r>
              <a:rPr b="0" i="0" lang="en-US" sz="1254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 Version Control &amp; improper Indexing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g3712235ccfd_0_871"/>
          <p:cNvSpPr/>
          <p:nvPr/>
        </p:nvSpPr>
        <p:spPr>
          <a:xfrm>
            <a:off x="2180020" y="3225801"/>
            <a:ext cx="180915" cy="185579"/>
          </a:xfrm>
          <a:custGeom>
            <a:rect b="b" l="l" r="r" t="t"/>
            <a:pathLst>
              <a:path extrusionOk="0" h="278021" w="271034">
                <a:moveTo>
                  <a:pt x="0" y="0"/>
                </a:moveTo>
                <a:lnTo>
                  <a:pt x="271035" y="0"/>
                </a:lnTo>
                <a:lnTo>
                  <a:pt x="271035" y="278021"/>
                </a:lnTo>
                <a:lnTo>
                  <a:pt x="0" y="2780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3712235ccfd_0_871"/>
          <p:cNvSpPr/>
          <p:nvPr/>
        </p:nvSpPr>
        <p:spPr>
          <a:xfrm>
            <a:off x="2180020" y="3520631"/>
            <a:ext cx="180915" cy="185579"/>
          </a:xfrm>
          <a:custGeom>
            <a:rect b="b" l="l" r="r" t="t"/>
            <a:pathLst>
              <a:path extrusionOk="0" h="278021" w="271034">
                <a:moveTo>
                  <a:pt x="0" y="0"/>
                </a:moveTo>
                <a:lnTo>
                  <a:pt x="271035" y="0"/>
                </a:lnTo>
                <a:lnTo>
                  <a:pt x="271035" y="278021"/>
                </a:lnTo>
                <a:lnTo>
                  <a:pt x="0" y="2780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3712235ccfd_0_871"/>
          <p:cNvSpPr/>
          <p:nvPr/>
        </p:nvSpPr>
        <p:spPr>
          <a:xfrm>
            <a:off x="5738681" y="3156544"/>
            <a:ext cx="489468" cy="573742"/>
          </a:xfrm>
          <a:custGeom>
            <a:rect b="b" l="l" r="r" t="t"/>
            <a:pathLst>
              <a:path extrusionOk="0" h="859538" w="675128">
                <a:moveTo>
                  <a:pt x="0" y="0"/>
                </a:moveTo>
                <a:lnTo>
                  <a:pt x="675128" y="0"/>
                </a:lnTo>
                <a:lnTo>
                  <a:pt x="675128" y="859538"/>
                </a:lnTo>
                <a:lnTo>
                  <a:pt x="0" y="859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3712235ccfd_0_871"/>
          <p:cNvSpPr txBox="1"/>
          <p:nvPr/>
        </p:nvSpPr>
        <p:spPr>
          <a:xfrm>
            <a:off x="6682101" y="3230119"/>
            <a:ext cx="47376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2"/>
              <a:buFont typeface="Arial"/>
              <a:buNone/>
            </a:pPr>
            <a:r>
              <a:rPr b="0" i="0" lang="en-US" sz="120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Single central Repository, with quick response times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2"/>
              <a:buFont typeface="Arial"/>
              <a:buNone/>
            </a:pPr>
            <a:r>
              <a:rPr b="0" i="0" lang="en-US" sz="120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10 TB data Migration from multiple applications to ServoDocs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2"/>
              <a:buFont typeface="Arial"/>
              <a:buNone/>
            </a:pPr>
            <a:r>
              <a:rPr b="0" i="0" lang="en-US" sz="120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Metadata Indexing for structured archival &amp; quick retrieval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3712235ccfd_0_871"/>
          <p:cNvSpPr/>
          <p:nvPr/>
        </p:nvSpPr>
        <p:spPr>
          <a:xfrm>
            <a:off x="6458117" y="3276600"/>
            <a:ext cx="188338" cy="177871"/>
          </a:xfrm>
          <a:custGeom>
            <a:rect b="b" l="l" r="r" t="t"/>
            <a:pathLst>
              <a:path extrusionOk="0" h="266473" w="259776">
                <a:moveTo>
                  <a:pt x="0" y="0"/>
                </a:moveTo>
                <a:lnTo>
                  <a:pt x="259776" y="0"/>
                </a:lnTo>
                <a:lnTo>
                  <a:pt x="259776" y="266473"/>
                </a:lnTo>
                <a:lnTo>
                  <a:pt x="0" y="26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3712235ccfd_0_871"/>
          <p:cNvSpPr/>
          <p:nvPr/>
        </p:nvSpPr>
        <p:spPr>
          <a:xfrm>
            <a:off x="6458117" y="3510494"/>
            <a:ext cx="188338" cy="177871"/>
          </a:xfrm>
          <a:custGeom>
            <a:rect b="b" l="l" r="r" t="t"/>
            <a:pathLst>
              <a:path extrusionOk="0" h="266473" w="259776">
                <a:moveTo>
                  <a:pt x="0" y="0"/>
                </a:moveTo>
                <a:lnTo>
                  <a:pt x="259776" y="0"/>
                </a:lnTo>
                <a:lnTo>
                  <a:pt x="259776" y="266473"/>
                </a:lnTo>
                <a:lnTo>
                  <a:pt x="0" y="26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3712235ccfd_0_871"/>
          <p:cNvSpPr/>
          <p:nvPr/>
        </p:nvSpPr>
        <p:spPr>
          <a:xfrm>
            <a:off x="2180020" y="3789371"/>
            <a:ext cx="180915" cy="185579"/>
          </a:xfrm>
          <a:custGeom>
            <a:rect b="b" l="l" r="r" t="t"/>
            <a:pathLst>
              <a:path extrusionOk="0" h="278021" w="271034">
                <a:moveTo>
                  <a:pt x="0" y="0"/>
                </a:moveTo>
                <a:lnTo>
                  <a:pt x="271035" y="0"/>
                </a:lnTo>
                <a:lnTo>
                  <a:pt x="271035" y="278021"/>
                </a:lnTo>
                <a:lnTo>
                  <a:pt x="0" y="2780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3712235ccfd_0_871"/>
          <p:cNvSpPr/>
          <p:nvPr/>
        </p:nvSpPr>
        <p:spPr>
          <a:xfrm>
            <a:off x="6458117" y="3740046"/>
            <a:ext cx="188338" cy="177871"/>
          </a:xfrm>
          <a:custGeom>
            <a:rect b="b" l="l" r="r" t="t"/>
            <a:pathLst>
              <a:path extrusionOk="0" h="266473" w="259776">
                <a:moveTo>
                  <a:pt x="0" y="0"/>
                </a:moveTo>
                <a:lnTo>
                  <a:pt x="259776" y="0"/>
                </a:lnTo>
                <a:lnTo>
                  <a:pt x="259776" y="266473"/>
                </a:lnTo>
                <a:lnTo>
                  <a:pt x="0" y="26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3712235ccfd_0_871"/>
          <p:cNvSpPr txBox="1"/>
          <p:nvPr/>
        </p:nvSpPr>
        <p:spPr>
          <a:xfrm>
            <a:off x="968720" y="1402096"/>
            <a:ext cx="26610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17"/>
              <a:buFont typeface="Arial"/>
              <a:buNone/>
            </a:pPr>
            <a:r>
              <a:rPr b="1" i="0" lang="en-US" sz="2317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About Customer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g3712235ccfd_0_871"/>
          <p:cNvSpPr txBox="1"/>
          <p:nvPr/>
        </p:nvSpPr>
        <p:spPr>
          <a:xfrm>
            <a:off x="976967" y="1883270"/>
            <a:ext cx="9717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of Asia’s largest NBFC in Asia with many Financial Services as offerings with 150 Billion USD in Asset Under Management (AUM).</a:t>
            </a:r>
            <a:endParaRPr b="0" i="0" sz="1839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592" name="Google Shape;592;g3712235ccfd_0_871"/>
          <p:cNvGrpSpPr/>
          <p:nvPr/>
        </p:nvGrpSpPr>
        <p:grpSpPr>
          <a:xfrm>
            <a:off x="3629758" y="4385859"/>
            <a:ext cx="2018264" cy="2018264"/>
            <a:chOff x="0" y="0"/>
            <a:chExt cx="812800" cy="812800"/>
          </a:xfrm>
        </p:grpSpPr>
        <p:sp>
          <p:nvSpPr>
            <p:cNvPr id="593" name="Google Shape;593;g3712235ccfd_0_87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3858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g3712235ccfd_0_871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9800" lIns="39800" spcFirstLastPara="1" rIns="39800" wrap="square" tIns="39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5" name="Google Shape;595;g3712235ccfd_0_871"/>
          <p:cNvSpPr txBox="1"/>
          <p:nvPr/>
        </p:nvSpPr>
        <p:spPr>
          <a:xfrm>
            <a:off x="3817625" y="5254077"/>
            <a:ext cx="16425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9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increased productivity due to lower time lags &amp; indexing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3712235ccfd_0_871"/>
          <p:cNvSpPr txBox="1"/>
          <p:nvPr/>
        </p:nvSpPr>
        <p:spPr>
          <a:xfrm>
            <a:off x="3811264" y="4615998"/>
            <a:ext cx="16632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0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3"/>
              <a:buFont typeface="Arial"/>
              <a:buNone/>
            </a:pPr>
            <a:r>
              <a:rPr b="1" i="0" lang="en-US" sz="1313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INSTANT DOCUMENT ACCESS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7" name="Google Shape;597;g3712235ccfd_0_871"/>
          <p:cNvGrpSpPr/>
          <p:nvPr/>
        </p:nvGrpSpPr>
        <p:grpSpPr>
          <a:xfrm>
            <a:off x="5893781" y="4444011"/>
            <a:ext cx="2018264" cy="2018264"/>
            <a:chOff x="0" y="0"/>
            <a:chExt cx="812800" cy="812800"/>
          </a:xfrm>
        </p:grpSpPr>
        <p:sp>
          <p:nvSpPr>
            <p:cNvPr id="598" name="Google Shape;598;g3712235ccfd_0_87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B5452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g3712235ccfd_0_871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9800" lIns="39800" spcFirstLastPara="1" rIns="39800" wrap="square" tIns="39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0" name="Google Shape;600;g3712235ccfd_0_871"/>
          <p:cNvSpPr txBox="1"/>
          <p:nvPr/>
        </p:nvSpPr>
        <p:spPr>
          <a:xfrm>
            <a:off x="6040027" y="5259801"/>
            <a:ext cx="17337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9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Operational cost and hardware cost reduction by cloud compatibility.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3712235ccfd_0_871"/>
          <p:cNvSpPr txBox="1"/>
          <p:nvPr/>
        </p:nvSpPr>
        <p:spPr>
          <a:xfrm>
            <a:off x="6140700" y="4806234"/>
            <a:ext cx="15048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0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3"/>
              <a:buFont typeface="Arial"/>
              <a:buNone/>
            </a:pPr>
            <a:r>
              <a:rPr b="1" i="0" lang="en-US" sz="1313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75% Cost Reduction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2" name="Google Shape;602;g3712235ccfd_0_871"/>
          <p:cNvGrpSpPr/>
          <p:nvPr/>
        </p:nvGrpSpPr>
        <p:grpSpPr>
          <a:xfrm>
            <a:off x="8157804" y="4444011"/>
            <a:ext cx="2018264" cy="2018264"/>
            <a:chOff x="0" y="0"/>
            <a:chExt cx="812800" cy="812800"/>
          </a:xfrm>
        </p:grpSpPr>
        <p:sp>
          <p:nvSpPr>
            <p:cNvPr id="603" name="Google Shape;603;g3712235ccfd_0_87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58E9B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g3712235ccfd_0_871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9800" lIns="39800" spcFirstLastPara="1" rIns="39800" wrap="square" tIns="39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5" name="Google Shape;605;g3712235ccfd_0_871"/>
          <p:cNvSpPr txBox="1"/>
          <p:nvPr/>
        </p:nvSpPr>
        <p:spPr>
          <a:xfrm>
            <a:off x="8195866" y="5320761"/>
            <a:ext cx="1942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9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Managing more than 60 TB of scanned &amp; compressed Documents swiftly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g3712235ccfd_0_871"/>
          <p:cNvSpPr txBox="1"/>
          <p:nvPr/>
        </p:nvSpPr>
        <p:spPr>
          <a:xfrm>
            <a:off x="8477917" y="4802392"/>
            <a:ext cx="13860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04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3"/>
              <a:buFont typeface="Arial"/>
              <a:buNone/>
            </a:pPr>
            <a:r>
              <a:rPr b="1" i="0" lang="en-US" sz="1313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Handle High Load &amp; Volume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g3712235ccfd_0_871"/>
          <p:cNvSpPr/>
          <p:nvPr/>
        </p:nvSpPr>
        <p:spPr>
          <a:xfrm>
            <a:off x="1319314" y="4875628"/>
            <a:ext cx="1962300" cy="1040019"/>
          </a:xfrm>
          <a:custGeom>
            <a:rect b="b" l="l" r="r" t="t"/>
            <a:pathLst>
              <a:path extrusionOk="0" h="1558081" w="2939775">
                <a:moveTo>
                  <a:pt x="0" y="0"/>
                </a:moveTo>
                <a:lnTo>
                  <a:pt x="2939775" y="0"/>
                </a:lnTo>
                <a:lnTo>
                  <a:pt x="2939775" y="1558081"/>
                </a:lnTo>
                <a:lnTo>
                  <a:pt x="0" y="1558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72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g3712235ccfd_0_871"/>
          <p:cNvSpPr txBox="1"/>
          <p:nvPr/>
        </p:nvSpPr>
        <p:spPr>
          <a:xfrm>
            <a:off x="1319314" y="5163789"/>
            <a:ext cx="1898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1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24"/>
              <a:buFont typeface="Arial"/>
              <a:buNone/>
            </a:pPr>
            <a:r>
              <a:rPr b="1" i="0" lang="en-US" sz="3424" u="none" cap="none" strike="noStrike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Benefits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g3712235ccfd_0_871"/>
          <p:cNvSpPr txBox="1"/>
          <p:nvPr/>
        </p:nvSpPr>
        <p:spPr>
          <a:xfrm>
            <a:off x="2174002" y="2831279"/>
            <a:ext cx="29865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6"/>
              <a:buFont typeface="Arial"/>
              <a:buNone/>
            </a:pPr>
            <a:r>
              <a:rPr b="1" i="0" lang="en-US" sz="1866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Business Challenge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g3712235ccfd_0_871"/>
          <p:cNvSpPr txBox="1"/>
          <p:nvPr/>
        </p:nvSpPr>
        <p:spPr>
          <a:xfrm>
            <a:off x="6509474" y="2874630"/>
            <a:ext cx="31353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6"/>
              <a:buFont typeface="Arial"/>
              <a:buNone/>
            </a:pPr>
            <a:r>
              <a:rPr b="1" i="0" lang="en-US" sz="1866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Solution Delivered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g3712235ccfd_0_8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49384" y="74867"/>
            <a:ext cx="1759350" cy="1759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2" name="Google Shape;612;g3712235ccfd_0_871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613" name="Google Shape;613;g3712235ccfd_0_871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614" name="Google Shape;614;g3712235ccfd_0_871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712235ccfd_0_1331"/>
          <p:cNvSpPr/>
          <p:nvPr/>
        </p:nvSpPr>
        <p:spPr>
          <a:xfrm>
            <a:off x="625025" y="3389100"/>
            <a:ext cx="42108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Growth Story @ KVB</a:t>
            </a:r>
            <a:endParaRPr b="0" i="0" sz="3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g3712235ccfd_0_1331"/>
          <p:cNvSpPr txBox="1"/>
          <p:nvPr/>
        </p:nvSpPr>
        <p:spPr>
          <a:xfrm>
            <a:off x="1288625" y="4055900"/>
            <a:ext cx="2320200" cy="113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Servo</a:t>
            </a:r>
            <a:r>
              <a:rPr b="1" lang="en-US" sz="3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Docs</a:t>
            </a: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®</a:t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381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Enterprise Document Management System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g3712235ccfd_0_13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6362" y="4965511"/>
            <a:ext cx="955482" cy="63351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3712235ccfd_0_1336"/>
          <p:cNvSpPr txBox="1"/>
          <p:nvPr/>
        </p:nvSpPr>
        <p:spPr>
          <a:xfrm>
            <a:off x="430961" y="5873276"/>
            <a:ext cx="2765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DMS Journey begins and continues to grow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g3712235ccfd_0_1336"/>
          <p:cNvSpPr txBox="1"/>
          <p:nvPr/>
        </p:nvSpPr>
        <p:spPr>
          <a:xfrm>
            <a:off x="3391636" y="5873276"/>
            <a:ext cx="270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File Volume: Files uploaded, amounting to 52 TB</a:t>
            </a:r>
            <a:endParaRPr b="1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g3712235ccfd_0_1336"/>
          <p:cNvSpPr txBox="1"/>
          <p:nvPr/>
        </p:nvSpPr>
        <p:spPr>
          <a:xfrm>
            <a:off x="8896078" y="5877114"/>
            <a:ext cx="2765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KVB utilizes ServoDocs DMS in  across 800+ branches</a:t>
            </a:r>
            <a:endParaRPr b="1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3712235ccfd_0_1336"/>
          <p:cNvSpPr txBox="1"/>
          <p:nvPr/>
        </p:nvSpPr>
        <p:spPr>
          <a:xfrm>
            <a:off x="685800" y="4843901"/>
            <a:ext cx="241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g3712235ccfd_0_1336"/>
          <p:cNvSpPr txBox="1"/>
          <p:nvPr/>
        </p:nvSpPr>
        <p:spPr>
          <a:xfrm>
            <a:off x="3347340" y="4820932"/>
            <a:ext cx="241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180 Mn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g3712235ccfd_0_1336"/>
          <p:cNvSpPr txBox="1"/>
          <p:nvPr/>
        </p:nvSpPr>
        <p:spPr>
          <a:xfrm>
            <a:off x="5953463" y="4794028"/>
            <a:ext cx="260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      Mobile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3712235ccfd_0_1336"/>
          <p:cNvSpPr txBox="1"/>
          <p:nvPr/>
        </p:nvSpPr>
        <p:spPr>
          <a:xfrm>
            <a:off x="9094247" y="4815579"/>
            <a:ext cx="241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800+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4" name="Google Shape;634;g3712235ccfd_0_1336"/>
          <p:cNvCxnSpPr/>
          <p:nvPr/>
        </p:nvCxnSpPr>
        <p:spPr>
          <a:xfrm>
            <a:off x="685800" y="5822747"/>
            <a:ext cx="2412000" cy="0"/>
          </a:xfrm>
          <a:prstGeom prst="straightConnector1">
            <a:avLst/>
          </a:prstGeom>
          <a:noFill/>
          <a:ln cap="flat" cmpd="sng" w="9525">
            <a:solidFill>
              <a:srgbClr val="14141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5" name="Google Shape;635;g3712235ccfd_0_1336"/>
          <p:cNvCxnSpPr/>
          <p:nvPr/>
        </p:nvCxnSpPr>
        <p:spPr>
          <a:xfrm>
            <a:off x="3488616" y="5822747"/>
            <a:ext cx="2412000" cy="0"/>
          </a:xfrm>
          <a:prstGeom prst="straightConnector1">
            <a:avLst/>
          </a:prstGeom>
          <a:noFill/>
          <a:ln cap="flat" cmpd="sng" w="9525">
            <a:solidFill>
              <a:srgbClr val="14141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6" name="Google Shape;636;g3712235ccfd_0_1336"/>
          <p:cNvCxnSpPr/>
          <p:nvPr/>
        </p:nvCxnSpPr>
        <p:spPr>
          <a:xfrm>
            <a:off x="6291431" y="5822747"/>
            <a:ext cx="2412000" cy="0"/>
          </a:xfrm>
          <a:prstGeom prst="straightConnector1">
            <a:avLst/>
          </a:prstGeom>
          <a:noFill/>
          <a:ln cap="flat" cmpd="sng" w="9525">
            <a:solidFill>
              <a:srgbClr val="14141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7" name="Google Shape;637;g3712235ccfd_0_1336"/>
          <p:cNvCxnSpPr/>
          <p:nvPr/>
        </p:nvCxnSpPr>
        <p:spPr>
          <a:xfrm>
            <a:off x="9094247" y="5822747"/>
            <a:ext cx="2412000" cy="0"/>
          </a:xfrm>
          <a:prstGeom prst="straightConnector1">
            <a:avLst/>
          </a:prstGeom>
          <a:noFill/>
          <a:ln cap="flat" cmpd="sng" w="9525">
            <a:solidFill>
              <a:srgbClr val="14141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38" name="Google Shape;638;g3712235ccfd_0_1336"/>
          <p:cNvPicPr preferRelativeResize="0"/>
          <p:nvPr/>
        </p:nvPicPr>
        <p:blipFill rotWithShape="1">
          <a:blip r:embed="rId4">
            <a:alphaModFix/>
          </a:blip>
          <a:srcRect b="38114" l="0" r="0" t="38117"/>
          <a:stretch/>
        </p:blipFill>
        <p:spPr>
          <a:xfrm>
            <a:off x="685800" y="2288803"/>
            <a:ext cx="10820400" cy="171448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3712235ccfd_0_1336"/>
          <p:cNvSpPr txBox="1"/>
          <p:nvPr/>
        </p:nvSpPr>
        <p:spPr>
          <a:xfrm>
            <a:off x="282100" y="201344"/>
            <a:ext cx="10693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Enterprise DMS Deployment at One of India's Leading Banks</a:t>
            </a: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g3712235ccfd_0_1336"/>
          <p:cNvSpPr txBox="1"/>
          <p:nvPr/>
        </p:nvSpPr>
        <p:spPr>
          <a:xfrm>
            <a:off x="235527" y="5370198"/>
            <a:ext cx="311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Launched 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3712235ccfd_0_1336"/>
          <p:cNvSpPr txBox="1"/>
          <p:nvPr/>
        </p:nvSpPr>
        <p:spPr>
          <a:xfrm>
            <a:off x="3293183" y="5389179"/>
            <a:ext cx="299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g3712235ccfd_0_1336"/>
          <p:cNvSpPr txBox="1"/>
          <p:nvPr/>
        </p:nvSpPr>
        <p:spPr>
          <a:xfrm>
            <a:off x="6291431" y="5324943"/>
            <a:ext cx="227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Journey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g3712235ccfd_0_1336"/>
          <p:cNvSpPr txBox="1"/>
          <p:nvPr/>
        </p:nvSpPr>
        <p:spPr>
          <a:xfrm>
            <a:off x="9094247" y="5389179"/>
            <a:ext cx="187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Branches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g3712235ccfd_0_1336"/>
          <p:cNvSpPr txBox="1"/>
          <p:nvPr/>
        </p:nvSpPr>
        <p:spPr>
          <a:xfrm>
            <a:off x="6291430" y="5780942"/>
            <a:ext cx="2561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Mobile app integrates for KYC recheck to store </a:t>
            </a:r>
            <a:endParaRPr b="1" i="0" sz="18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g3712235ccfd_0_1336"/>
          <p:cNvSpPr txBox="1"/>
          <p:nvPr/>
        </p:nvSpPr>
        <p:spPr>
          <a:xfrm>
            <a:off x="569701" y="1279802"/>
            <a:ext cx="63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Story @KVB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Google Shape;646;g3712235ccfd_0_13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80150" y="1180874"/>
            <a:ext cx="2095500" cy="657225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410"/>
              </a:srgbClr>
            </a:outerShdw>
          </a:effectLst>
        </p:spPr>
      </p:pic>
      <p:cxnSp>
        <p:nvCxnSpPr>
          <p:cNvPr id="647" name="Google Shape;647;g3712235ccfd_0_1336"/>
          <p:cNvCxnSpPr/>
          <p:nvPr/>
        </p:nvCxnSpPr>
        <p:spPr>
          <a:xfrm flipH="1" rot="10800000">
            <a:off x="708681" y="4669036"/>
            <a:ext cx="10797600" cy="13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8" name="Google Shape;648;g3712235ccfd_0_1336"/>
          <p:cNvCxnSpPr/>
          <p:nvPr/>
        </p:nvCxnSpPr>
        <p:spPr>
          <a:xfrm flipH="1" rot="10800000">
            <a:off x="685800" y="2094103"/>
            <a:ext cx="10797600" cy="13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9" name="Google Shape;649;g3712235ccfd_0_1336"/>
          <p:cNvSpPr/>
          <p:nvPr/>
        </p:nvSpPr>
        <p:spPr>
          <a:xfrm>
            <a:off x="642776" y="2286508"/>
            <a:ext cx="10840500" cy="1727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g3712235ccfd_0_13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2776" y="2142804"/>
            <a:ext cx="2454978" cy="1866122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410"/>
              </a:srgbClr>
            </a:outerShdw>
          </a:effectLst>
        </p:spPr>
      </p:pic>
      <p:sp>
        <p:nvSpPr>
          <p:cNvPr id="651" name="Google Shape;651;g3712235ccfd_0_1336"/>
          <p:cNvSpPr/>
          <p:nvPr/>
        </p:nvSpPr>
        <p:spPr>
          <a:xfrm>
            <a:off x="3613563" y="2541471"/>
            <a:ext cx="667500" cy="10293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g3712235ccfd_0_1336"/>
          <p:cNvSpPr/>
          <p:nvPr/>
        </p:nvSpPr>
        <p:spPr>
          <a:xfrm>
            <a:off x="7434822" y="2549938"/>
            <a:ext cx="667500" cy="10293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g3712235ccfd_0_13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89881" y="4969200"/>
            <a:ext cx="905307" cy="59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3712235ccfd_0_13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78011" y="4939933"/>
            <a:ext cx="905308" cy="56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3712235ccfd_0_13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81550" y="5005973"/>
            <a:ext cx="856985" cy="579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6" name="Google Shape;656;g3712235ccfd_0_1336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657" name="Google Shape;657;g3712235ccfd_0_1336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658" name="Google Shape;658;g3712235ccfd_0_1336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  <p:pic>
        <p:nvPicPr>
          <p:cNvPr id="659" name="Google Shape;659;g3712235ccfd_0_13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60650" y="2065875"/>
            <a:ext cx="2411950" cy="2032287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g3712235ccfd_0_1336"/>
          <p:cNvSpPr/>
          <p:nvPr/>
        </p:nvSpPr>
        <p:spPr>
          <a:xfrm>
            <a:off x="4828375" y="2065875"/>
            <a:ext cx="1880686" cy="1948572"/>
          </a:xfrm>
          <a:custGeom>
            <a:rect b="b" l="l" r="r" t="t"/>
            <a:pathLst>
              <a:path extrusionOk="0" h="4102256" w="3582259">
                <a:moveTo>
                  <a:pt x="0" y="0"/>
                </a:moveTo>
                <a:lnTo>
                  <a:pt x="3582259" y="0"/>
                </a:lnTo>
                <a:lnTo>
                  <a:pt x="3582259" y="4102257"/>
                </a:lnTo>
                <a:lnTo>
                  <a:pt x="0" y="4102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21059" l="-82367" r="-85685" t="-1060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712235ccfd_0_1375"/>
          <p:cNvSpPr/>
          <p:nvPr/>
        </p:nvSpPr>
        <p:spPr>
          <a:xfrm>
            <a:off x="8667848" y="2956469"/>
            <a:ext cx="484500" cy="6891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g3712235ccfd_0_1375"/>
          <p:cNvSpPr/>
          <p:nvPr/>
        </p:nvSpPr>
        <p:spPr>
          <a:xfrm>
            <a:off x="6858596" y="2995944"/>
            <a:ext cx="484500" cy="717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g3712235ccfd_0_1375"/>
          <p:cNvSpPr/>
          <p:nvPr/>
        </p:nvSpPr>
        <p:spPr>
          <a:xfrm>
            <a:off x="4953198" y="2976125"/>
            <a:ext cx="484500" cy="709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g3712235ccfd_0_1375"/>
          <p:cNvSpPr/>
          <p:nvPr/>
        </p:nvSpPr>
        <p:spPr>
          <a:xfrm>
            <a:off x="3092886" y="2976124"/>
            <a:ext cx="484500" cy="709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g3712235ccfd_0_1375"/>
          <p:cNvSpPr/>
          <p:nvPr/>
        </p:nvSpPr>
        <p:spPr>
          <a:xfrm>
            <a:off x="793107" y="3685306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4Mn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Across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3 LOBs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g3712235ccfd_0_1375"/>
          <p:cNvSpPr/>
          <p:nvPr/>
        </p:nvSpPr>
        <p:spPr>
          <a:xfrm>
            <a:off x="2738587" y="3685306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6.2Mn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across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6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g3712235ccfd_0_1375"/>
          <p:cNvSpPr/>
          <p:nvPr/>
        </p:nvSpPr>
        <p:spPr>
          <a:xfrm>
            <a:off x="4581249" y="3685305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12Mn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across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7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g3712235ccfd_0_1375"/>
          <p:cNvSpPr/>
          <p:nvPr/>
        </p:nvSpPr>
        <p:spPr>
          <a:xfrm>
            <a:off x="6423911" y="3693194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19Mn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across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9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g3712235ccfd_0_1375"/>
          <p:cNvSpPr/>
          <p:nvPr/>
        </p:nvSpPr>
        <p:spPr>
          <a:xfrm>
            <a:off x="8183432" y="3693194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48.6Mn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across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15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g3712235ccfd_0_1375"/>
          <p:cNvSpPr/>
          <p:nvPr/>
        </p:nvSpPr>
        <p:spPr>
          <a:xfrm>
            <a:off x="9942953" y="3713010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40 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across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16 LOBs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g3712235ccfd_0_1375"/>
          <p:cNvSpPr/>
          <p:nvPr/>
        </p:nvSpPr>
        <p:spPr>
          <a:xfrm>
            <a:off x="1017688" y="3002193"/>
            <a:ext cx="484500" cy="669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6" name="Google Shape;676;g3712235ccfd_0_1375"/>
          <p:cNvGrpSpPr/>
          <p:nvPr/>
        </p:nvGrpSpPr>
        <p:grpSpPr>
          <a:xfrm>
            <a:off x="561393" y="2067589"/>
            <a:ext cx="10951726" cy="908307"/>
            <a:chOff x="740461" y="2729242"/>
            <a:chExt cx="10398525" cy="1329879"/>
          </a:xfrm>
        </p:grpSpPr>
        <p:grpSp>
          <p:nvGrpSpPr>
            <p:cNvPr id="677" name="Google Shape;677;g3712235ccfd_0_1375"/>
            <p:cNvGrpSpPr/>
            <p:nvPr/>
          </p:nvGrpSpPr>
          <p:grpSpPr>
            <a:xfrm>
              <a:off x="740461" y="2729242"/>
              <a:ext cx="3831436" cy="1329879"/>
              <a:chOff x="851435" y="2507669"/>
              <a:chExt cx="5409341" cy="1551603"/>
            </a:xfrm>
          </p:grpSpPr>
          <p:grpSp>
            <p:nvGrpSpPr>
              <p:cNvPr id="678" name="Google Shape;678;g3712235ccfd_0_1375"/>
              <p:cNvGrpSpPr/>
              <p:nvPr/>
            </p:nvGrpSpPr>
            <p:grpSpPr>
              <a:xfrm>
                <a:off x="851435" y="2507672"/>
                <a:ext cx="2841248" cy="1551600"/>
                <a:chOff x="851435" y="2507672"/>
                <a:chExt cx="2841248" cy="1551600"/>
              </a:xfrm>
            </p:grpSpPr>
            <p:sp>
              <p:nvSpPr>
                <p:cNvPr id="679" name="Google Shape;679;g3712235ccfd_0_1375"/>
                <p:cNvSpPr/>
                <p:nvPr/>
              </p:nvSpPr>
              <p:spPr>
                <a:xfrm>
                  <a:off x="2099383" y="2656607"/>
                  <a:ext cx="15933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g3712235ccfd_0_1375"/>
                <p:cNvSpPr/>
                <p:nvPr/>
              </p:nvSpPr>
              <p:spPr>
                <a:xfrm>
                  <a:off x="851435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2018-19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1" name="Google Shape;681;g3712235ccfd_0_1375"/>
              <p:cNvGrpSpPr/>
              <p:nvPr/>
            </p:nvGrpSpPr>
            <p:grpSpPr>
              <a:xfrm>
                <a:off x="3550630" y="2507669"/>
                <a:ext cx="2710146" cy="1551600"/>
                <a:chOff x="1223066" y="2507672"/>
                <a:chExt cx="2710146" cy="1551600"/>
              </a:xfrm>
            </p:grpSpPr>
            <p:sp>
              <p:nvSpPr>
                <p:cNvPr id="682" name="Google Shape;682;g3712235ccfd_0_1375"/>
                <p:cNvSpPr/>
                <p:nvPr/>
              </p:nvSpPr>
              <p:spPr>
                <a:xfrm>
                  <a:off x="2471012" y="2656607"/>
                  <a:ext cx="14622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g3712235ccfd_0_1375"/>
                <p:cNvSpPr/>
                <p:nvPr/>
              </p:nvSpPr>
              <p:spPr>
                <a:xfrm>
                  <a:off x="1223066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2019-20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84" name="Google Shape;684;g3712235ccfd_0_1375"/>
            <p:cNvGrpSpPr/>
            <p:nvPr/>
          </p:nvGrpSpPr>
          <p:grpSpPr>
            <a:xfrm>
              <a:off x="4481180" y="2729242"/>
              <a:ext cx="3609602" cy="1329879"/>
              <a:chOff x="1438232" y="2507669"/>
              <a:chExt cx="5096149" cy="1551603"/>
            </a:xfrm>
          </p:grpSpPr>
          <p:grpSp>
            <p:nvGrpSpPr>
              <p:cNvPr id="685" name="Google Shape;685;g3712235ccfd_0_1375"/>
              <p:cNvGrpSpPr/>
              <p:nvPr/>
            </p:nvGrpSpPr>
            <p:grpSpPr>
              <a:xfrm>
                <a:off x="1438232" y="2507672"/>
                <a:ext cx="2670848" cy="1551600"/>
                <a:chOff x="1438232" y="2507672"/>
                <a:chExt cx="2670848" cy="1551600"/>
              </a:xfrm>
            </p:grpSpPr>
            <p:sp>
              <p:nvSpPr>
                <p:cNvPr id="686" name="Google Shape;686;g3712235ccfd_0_1375"/>
                <p:cNvSpPr/>
                <p:nvPr/>
              </p:nvSpPr>
              <p:spPr>
                <a:xfrm>
                  <a:off x="2686180" y="2656607"/>
                  <a:ext cx="14229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g3712235ccfd_0_1375"/>
                <p:cNvSpPr/>
                <p:nvPr/>
              </p:nvSpPr>
              <p:spPr>
                <a:xfrm>
                  <a:off x="1438232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2020-21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8" name="Google Shape;688;g3712235ccfd_0_1375"/>
              <p:cNvGrpSpPr/>
              <p:nvPr/>
            </p:nvGrpSpPr>
            <p:grpSpPr>
              <a:xfrm>
                <a:off x="3941833" y="2507669"/>
                <a:ext cx="2592548" cy="1551600"/>
                <a:chOff x="1614269" y="2507672"/>
                <a:chExt cx="2592548" cy="1551600"/>
              </a:xfrm>
            </p:grpSpPr>
            <p:sp>
              <p:nvSpPr>
                <p:cNvPr id="689" name="Google Shape;689;g3712235ccfd_0_1375"/>
                <p:cNvSpPr/>
                <p:nvPr/>
              </p:nvSpPr>
              <p:spPr>
                <a:xfrm>
                  <a:off x="2862217" y="2656607"/>
                  <a:ext cx="13446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g3712235ccfd_0_1375"/>
                <p:cNvSpPr/>
                <p:nvPr/>
              </p:nvSpPr>
              <p:spPr>
                <a:xfrm>
                  <a:off x="1614269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2021-22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91" name="Google Shape;691;g3712235ccfd_0_1375"/>
            <p:cNvGrpSpPr/>
            <p:nvPr/>
          </p:nvGrpSpPr>
          <p:grpSpPr>
            <a:xfrm>
              <a:off x="7972523" y="2729242"/>
              <a:ext cx="3166462" cy="1329879"/>
              <a:chOff x="1672952" y="2507669"/>
              <a:chExt cx="4470510" cy="1551603"/>
            </a:xfrm>
          </p:grpSpPr>
          <p:grpSp>
            <p:nvGrpSpPr>
              <p:cNvPr id="692" name="Google Shape;692;g3712235ccfd_0_1375"/>
              <p:cNvGrpSpPr/>
              <p:nvPr/>
            </p:nvGrpSpPr>
            <p:grpSpPr>
              <a:xfrm>
                <a:off x="1672952" y="2507672"/>
                <a:ext cx="2710148" cy="1551600"/>
                <a:chOff x="1672952" y="2507672"/>
                <a:chExt cx="2710148" cy="1551600"/>
              </a:xfrm>
            </p:grpSpPr>
            <p:sp>
              <p:nvSpPr>
                <p:cNvPr id="693" name="Google Shape;693;g3712235ccfd_0_1375"/>
                <p:cNvSpPr/>
                <p:nvPr/>
              </p:nvSpPr>
              <p:spPr>
                <a:xfrm>
                  <a:off x="2920900" y="2656607"/>
                  <a:ext cx="14622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g3712235ccfd_0_1375"/>
                <p:cNvSpPr/>
                <p:nvPr/>
              </p:nvSpPr>
              <p:spPr>
                <a:xfrm>
                  <a:off x="1672952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2022-23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95" name="Google Shape;695;g3712235ccfd_0_1375"/>
              <p:cNvSpPr/>
              <p:nvPr/>
            </p:nvSpPr>
            <p:spPr>
              <a:xfrm>
                <a:off x="4215662" y="2507669"/>
                <a:ext cx="1927800" cy="1551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algn="ctr" dir="5400000" dist="27940">
                  <a:srgbClr val="000000">
                    <a:alpha val="3137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-US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2023-24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96" name="Google Shape;696;g3712235ccfd_0_1375"/>
          <p:cNvSpPr/>
          <p:nvPr/>
        </p:nvSpPr>
        <p:spPr>
          <a:xfrm>
            <a:off x="10551727" y="2956469"/>
            <a:ext cx="484500" cy="6801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g3712235ccfd_0_1375"/>
          <p:cNvSpPr txBox="1"/>
          <p:nvPr/>
        </p:nvSpPr>
        <p:spPr>
          <a:xfrm>
            <a:off x="269404" y="233571"/>
            <a:ext cx="1086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"YoY Growth: The Remarkable Journey of ServoDocs"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8" name="Google Shape;698;g3712235ccfd_0_13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4585" y="5780299"/>
            <a:ext cx="1081212" cy="9942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9" name="Google Shape;699;g3712235ccfd_0_1375"/>
          <p:cNvCxnSpPr>
            <a:stCxn id="669" idx="2"/>
          </p:cNvCxnSpPr>
          <p:nvPr/>
        </p:nvCxnSpPr>
        <p:spPr>
          <a:xfrm>
            <a:off x="1578207" y="5236906"/>
            <a:ext cx="3375000" cy="8313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00" name="Google Shape;700;g3712235ccfd_0_1375"/>
          <p:cNvCxnSpPr>
            <a:stCxn id="670" idx="2"/>
          </p:cNvCxnSpPr>
          <p:nvPr/>
        </p:nvCxnSpPr>
        <p:spPr>
          <a:xfrm>
            <a:off x="3523687" y="5236906"/>
            <a:ext cx="1429500" cy="7701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01" name="Google Shape;701;g3712235ccfd_0_1375"/>
          <p:cNvCxnSpPr>
            <a:stCxn id="671" idx="2"/>
          </p:cNvCxnSpPr>
          <p:nvPr/>
        </p:nvCxnSpPr>
        <p:spPr>
          <a:xfrm flipH="1">
            <a:off x="5365149" y="5236905"/>
            <a:ext cx="1200" cy="7701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02" name="Google Shape;702;g3712235ccfd_0_1375"/>
          <p:cNvCxnSpPr>
            <a:stCxn id="672" idx="2"/>
          </p:cNvCxnSpPr>
          <p:nvPr/>
        </p:nvCxnSpPr>
        <p:spPr>
          <a:xfrm flipH="1">
            <a:off x="5728211" y="5244794"/>
            <a:ext cx="1480800" cy="7620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03" name="Google Shape;703;g3712235ccfd_0_1375"/>
          <p:cNvCxnSpPr>
            <a:stCxn id="673" idx="2"/>
          </p:cNvCxnSpPr>
          <p:nvPr/>
        </p:nvCxnSpPr>
        <p:spPr>
          <a:xfrm flipH="1">
            <a:off x="5737232" y="5244794"/>
            <a:ext cx="3231300" cy="7620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04" name="Google Shape;704;g3712235ccfd_0_1375"/>
          <p:cNvCxnSpPr>
            <a:stCxn id="674" idx="2"/>
          </p:cNvCxnSpPr>
          <p:nvPr/>
        </p:nvCxnSpPr>
        <p:spPr>
          <a:xfrm flipH="1">
            <a:off x="5728253" y="5264610"/>
            <a:ext cx="4999800" cy="8037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05" name="Google Shape;705;g3712235ccfd_0_1375"/>
          <p:cNvSpPr/>
          <p:nvPr/>
        </p:nvSpPr>
        <p:spPr>
          <a:xfrm>
            <a:off x="5869151" y="6068291"/>
            <a:ext cx="849300" cy="20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g3712235ccfd_0_1375"/>
          <p:cNvSpPr/>
          <p:nvPr/>
        </p:nvSpPr>
        <p:spPr>
          <a:xfrm>
            <a:off x="6736644" y="5780299"/>
            <a:ext cx="2232000" cy="994200"/>
          </a:xfrm>
          <a:prstGeom prst="round1Rect">
            <a:avLst>
              <a:gd fmla="val 16667" name="adj"/>
            </a:avLst>
          </a:prstGeom>
          <a:solidFill>
            <a:srgbClr val="7030A0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Since 2018, 16 new lines of business have been added, generating a cumulative 52TB of files.</a:t>
            </a:r>
            <a:endParaRPr b="1" i="0" sz="1500" u="none" cap="none" strike="noStrik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7" name="Google Shape;707;g3712235ccfd_0_13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17635" y="1226615"/>
            <a:ext cx="2095500" cy="657225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410"/>
              </a:srgbClr>
            </a:outerShdw>
          </a:effectLst>
        </p:spPr>
      </p:pic>
      <p:grpSp>
        <p:nvGrpSpPr>
          <p:cNvPr id="708" name="Google Shape;708;g3712235ccfd_0_1375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709" name="Google Shape;709;g3712235ccfd_0_1375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710" name="Google Shape;710;g3712235ccfd_0_1375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712235ccfd_0_1424"/>
          <p:cNvSpPr/>
          <p:nvPr/>
        </p:nvSpPr>
        <p:spPr>
          <a:xfrm>
            <a:off x="442225" y="3316500"/>
            <a:ext cx="4998300" cy="5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Growth Story @ L&amp;T Finance</a:t>
            </a:r>
            <a:endParaRPr b="0" i="0" sz="3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g3712235ccfd_0_1424"/>
          <p:cNvSpPr txBox="1"/>
          <p:nvPr/>
        </p:nvSpPr>
        <p:spPr>
          <a:xfrm>
            <a:off x="1288625" y="4055900"/>
            <a:ext cx="2320200" cy="113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Servo</a:t>
            </a:r>
            <a:r>
              <a:rPr b="1" lang="en-US" sz="3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Docs</a:t>
            </a: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®</a:t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381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Enterprise Document Management System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g3712235ccfd_0_14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6362" y="4584511"/>
            <a:ext cx="955482" cy="633515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g3712235ccfd_0_1429"/>
          <p:cNvSpPr txBox="1"/>
          <p:nvPr/>
        </p:nvSpPr>
        <p:spPr>
          <a:xfrm>
            <a:off x="430961" y="5492276"/>
            <a:ext cx="2765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DMS Journey begins and continues to grow by leaps &amp; Bounds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g3712235ccfd_0_1429"/>
          <p:cNvSpPr txBox="1"/>
          <p:nvPr/>
        </p:nvSpPr>
        <p:spPr>
          <a:xfrm>
            <a:off x="3391636" y="5492276"/>
            <a:ext cx="2704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File Volume: Files uploaded, amounting to 138 TB a mammoth growth</a:t>
            </a:r>
            <a:endParaRPr b="1" i="0" sz="18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g3712235ccfd_0_1429"/>
          <p:cNvSpPr txBox="1"/>
          <p:nvPr/>
        </p:nvSpPr>
        <p:spPr>
          <a:xfrm>
            <a:off x="8896078" y="5496114"/>
            <a:ext cx="2587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L&amp;T Finance utilizes ServoDocs DMS in  across 200+ branches</a:t>
            </a:r>
            <a:endParaRPr b="1" i="0" sz="18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g3712235ccfd_0_1429"/>
          <p:cNvSpPr txBox="1"/>
          <p:nvPr/>
        </p:nvSpPr>
        <p:spPr>
          <a:xfrm>
            <a:off x="685800" y="4462901"/>
            <a:ext cx="241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2017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g3712235ccfd_0_1429"/>
          <p:cNvSpPr txBox="1"/>
          <p:nvPr/>
        </p:nvSpPr>
        <p:spPr>
          <a:xfrm>
            <a:off x="3347340" y="4439932"/>
            <a:ext cx="241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180 Mn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g3712235ccfd_0_1429"/>
          <p:cNvSpPr txBox="1"/>
          <p:nvPr/>
        </p:nvSpPr>
        <p:spPr>
          <a:xfrm>
            <a:off x="5953463" y="4413028"/>
            <a:ext cx="260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      Mobile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g3712235ccfd_0_1429"/>
          <p:cNvSpPr txBox="1"/>
          <p:nvPr/>
        </p:nvSpPr>
        <p:spPr>
          <a:xfrm>
            <a:off x="9094247" y="4434579"/>
            <a:ext cx="241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200+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0" name="Google Shape;730;g3712235ccfd_0_1429"/>
          <p:cNvCxnSpPr/>
          <p:nvPr/>
        </p:nvCxnSpPr>
        <p:spPr>
          <a:xfrm>
            <a:off x="685800" y="5441747"/>
            <a:ext cx="2412000" cy="0"/>
          </a:xfrm>
          <a:prstGeom prst="straightConnector1">
            <a:avLst/>
          </a:prstGeom>
          <a:noFill/>
          <a:ln cap="flat" cmpd="sng" w="9525">
            <a:solidFill>
              <a:srgbClr val="14141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1" name="Google Shape;731;g3712235ccfd_0_1429"/>
          <p:cNvCxnSpPr/>
          <p:nvPr/>
        </p:nvCxnSpPr>
        <p:spPr>
          <a:xfrm>
            <a:off x="3488616" y="5441747"/>
            <a:ext cx="2412000" cy="0"/>
          </a:xfrm>
          <a:prstGeom prst="straightConnector1">
            <a:avLst/>
          </a:prstGeom>
          <a:noFill/>
          <a:ln cap="flat" cmpd="sng" w="9525">
            <a:solidFill>
              <a:srgbClr val="14141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2" name="Google Shape;732;g3712235ccfd_0_1429"/>
          <p:cNvCxnSpPr/>
          <p:nvPr/>
        </p:nvCxnSpPr>
        <p:spPr>
          <a:xfrm>
            <a:off x="6291431" y="5441747"/>
            <a:ext cx="2412000" cy="0"/>
          </a:xfrm>
          <a:prstGeom prst="straightConnector1">
            <a:avLst/>
          </a:prstGeom>
          <a:noFill/>
          <a:ln cap="flat" cmpd="sng" w="9525">
            <a:solidFill>
              <a:srgbClr val="14141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3" name="Google Shape;733;g3712235ccfd_0_1429"/>
          <p:cNvCxnSpPr/>
          <p:nvPr/>
        </p:nvCxnSpPr>
        <p:spPr>
          <a:xfrm>
            <a:off x="9094247" y="5441747"/>
            <a:ext cx="2412000" cy="0"/>
          </a:xfrm>
          <a:prstGeom prst="straightConnector1">
            <a:avLst/>
          </a:prstGeom>
          <a:noFill/>
          <a:ln cap="flat" cmpd="sng" w="9525">
            <a:solidFill>
              <a:srgbClr val="14141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34" name="Google Shape;734;g3712235ccfd_0_1429"/>
          <p:cNvPicPr preferRelativeResize="0"/>
          <p:nvPr/>
        </p:nvPicPr>
        <p:blipFill rotWithShape="1">
          <a:blip r:embed="rId4">
            <a:alphaModFix/>
          </a:blip>
          <a:srcRect b="38114" l="0" r="0" t="38117"/>
          <a:stretch/>
        </p:blipFill>
        <p:spPr>
          <a:xfrm>
            <a:off x="685800" y="2288803"/>
            <a:ext cx="10820400" cy="171448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g3712235ccfd_0_1429"/>
          <p:cNvSpPr txBox="1"/>
          <p:nvPr/>
        </p:nvSpPr>
        <p:spPr>
          <a:xfrm>
            <a:off x="358300" y="201344"/>
            <a:ext cx="10693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Enterprise DMS Deployment at One of India's Leading NBFC </a:t>
            </a: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g3712235ccfd_0_1429"/>
          <p:cNvSpPr txBox="1"/>
          <p:nvPr/>
        </p:nvSpPr>
        <p:spPr>
          <a:xfrm>
            <a:off x="235527" y="4989198"/>
            <a:ext cx="311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Launched 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g3712235ccfd_0_1429"/>
          <p:cNvSpPr txBox="1"/>
          <p:nvPr/>
        </p:nvSpPr>
        <p:spPr>
          <a:xfrm>
            <a:off x="3293183" y="5008179"/>
            <a:ext cx="223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g3712235ccfd_0_1429"/>
          <p:cNvSpPr txBox="1"/>
          <p:nvPr/>
        </p:nvSpPr>
        <p:spPr>
          <a:xfrm>
            <a:off x="6291431" y="4943943"/>
            <a:ext cx="227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Journey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g3712235ccfd_0_1429"/>
          <p:cNvSpPr txBox="1"/>
          <p:nvPr/>
        </p:nvSpPr>
        <p:spPr>
          <a:xfrm>
            <a:off x="9094247" y="5008179"/>
            <a:ext cx="187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Branches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g3712235ccfd_0_1429"/>
          <p:cNvSpPr txBox="1"/>
          <p:nvPr/>
        </p:nvSpPr>
        <p:spPr>
          <a:xfrm>
            <a:off x="6169834" y="5414599"/>
            <a:ext cx="2561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Mobile app for DSA, field staff for speedy onboarding  &amp; faster KYC </a:t>
            </a:r>
            <a:endParaRPr b="1" i="0" sz="18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g3712235ccfd_0_1429"/>
          <p:cNvSpPr txBox="1"/>
          <p:nvPr/>
        </p:nvSpPr>
        <p:spPr>
          <a:xfrm>
            <a:off x="486051" y="1352802"/>
            <a:ext cx="63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Story @L&amp;T Finance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2" name="Google Shape;742;g3712235ccfd_0_1429"/>
          <p:cNvCxnSpPr/>
          <p:nvPr/>
        </p:nvCxnSpPr>
        <p:spPr>
          <a:xfrm flipH="1" rot="10800000">
            <a:off x="708681" y="4399550"/>
            <a:ext cx="10797600" cy="13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3" name="Google Shape;743;g3712235ccfd_0_1429"/>
          <p:cNvCxnSpPr/>
          <p:nvPr/>
        </p:nvCxnSpPr>
        <p:spPr>
          <a:xfrm flipH="1" rot="10800000">
            <a:off x="685800" y="2094103"/>
            <a:ext cx="10797600" cy="13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44" name="Google Shape;744;g3712235ccfd_0_1429"/>
          <p:cNvSpPr/>
          <p:nvPr/>
        </p:nvSpPr>
        <p:spPr>
          <a:xfrm>
            <a:off x="642776" y="2286508"/>
            <a:ext cx="10840500" cy="1727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5" name="Google Shape;745;g3712235ccfd_0_14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776" y="2142804"/>
            <a:ext cx="2454978" cy="1866122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410"/>
              </a:srgbClr>
            </a:outerShdw>
          </a:effectLst>
        </p:spPr>
      </p:pic>
      <p:sp>
        <p:nvSpPr>
          <p:cNvPr id="746" name="Google Shape;746;g3712235ccfd_0_1429"/>
          <p:cNvSpPr/>
          <p:nvPr/>
        </p:nvSpPr>
        <p:spPr>
          <a:xfrm>
            <a:off x="3613563" y="2541471"/>
            <a:ext cx="667500" cy="10293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g3712235ccfd_0_1429"/>
          <p:cNvSpPr/>
          <p:nvPr/>
        </p:nvSpPr>
        <p:spPr>
          <a:xfrm>
            <a:off x="7434822" y="2549938"/>
            <a:ext cx="667500" cy="10293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8" name="Google Shape;748;g3712235ccfd_0_14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25894" y="1241326"/>
            <a:ext cx="22574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g3712235ccfd_0_14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89881" y="4588200"/>
            <a:ext cx="905307" cy="59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g3712235ccfd_0_14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78011" y="4558933"/>
            <a:ext cx="905308" cy="56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g3712235ccfd_0_14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81550" y="4624973"/>
            <a:ext cx="856985" cy="579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2" name="Google Shape;752;g3712235ccfd_0_1429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753" name="Google Shape;753;g3712235ccfd_0_1429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754" name="Google Shape;754;g3712235ccfd_0_1429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  <p:pic>
        <p:nvPicPr>
          <p:cNvPr id="755" name="Google Shape;755;g3712235ccfd_0_14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59325" y="2049675"/>
            <a:ext cx="2454975" cy="2066531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g3712235ccfd_0_1429"/>
          <p:cNvSpPr/>
          <p:nvPr/>
        </p:nvSpPr>
        <p:spPr>
          <a:xfrm>
            <a:off x="4828375" y="2065875"/>
            <a:ext cx="1880686" cy="1948572"/>
          </a:xfrm>
          <a:custGeom>
            <a:rect b="b" l="l" r="r" t="t"/>
            <a:pathLst>
              <a:path extrusionOk="0" h="4102256" w="3582259">
                <a:moveTo>
                  <a:pt x="0" y="0"/>
                </a:moveTo>
                <a:lnTo>
                  <a:pt x="3582259" y="0"/>
                </a:lnTo>
                <a:lnTo>
                  <a:pt x="3582259" y="4102257"/>
                </a:lnTo>
                <a:lnTo>
                  <a:pt x="0" y="4102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21059" l="-82367" r="-85685" t="-1060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43496c0d54_0_105"/>
          <p:cNvSpPr txBox="1"/>
          <p:nvPr/>
        </p:nvSpPr>
        <p:spPr>
          <a:xfrm>
            <a:off x="2872737" y="1403339"/>
            <a:ext cx="588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Indian Software Product Company</a:t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dia - Wikipedia" id="289" name="Google Shape;289;g343496c0d54_0_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1177" y="1608556"/>
            <a:ext cx="518531" cy="34505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343496c0d54_0_105"/>
          <p:cNvSpPr txBox="1"/>
          <p:nvPr/>
        </p:nvSpPr>
        <p:spPr>
          <a:xfrm>
            <a:off x="564905" y="227415"/>
            <a:ext cx="6198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3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Servosys Solutions</a:t>
            </a:r>
            <a:endParaRPr b="1" i="0" sz="3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g343496c0d54_0_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382" y="2248524"/>
            <a:ext cx="1853044" cy="3545371"/>
          </a:xfrm>
          <a:prstGeom prst="rect">
            <a:avLst/>
          </a:prstGeom>
          <a:noFill/>
          <a:ln cap="flat" cmpd="sng" w="28575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92" name="Google Shape;292;g343496c0d54_0_105"/>
          <p:cNvGrpSpPr/>
          <p:nvPr/>
        </p:nvGrpSpPr>
        <p:grpSpPr>
          <a:xfrm>
            <a:off x="3492703" y="6056024"/>
            <a:ext cx="2023800" cy="585000"/>
            <a:chOff x="1588958" y="5861154"/>
            <a:chExt cx="2023800" cy="585000"/>
          </a:xfrm>
        </p:grpSpPr>
        <p:sp>
          <p:nvSpPr>
            <p:cNvPr id="293" name="Google Shape;293;g343496c0d54_0_105"/>
            <p:cNvSpPr/>
            <p:nvPr/>
          </p:nvSpPr>
          <p:spPr>
            <a:xfrm>
              <a:off x="1588958" y="5861154"/>
              <a:ext cx="2023800" cy="585000"/>
            </a:xfrm>
            <a:prstGeom prst="roundRect">
              <a:avLst>
                <a:gd fmla="val 16667" name="adj"/>
              </a:avLst>
            </a:prstGeom>
            <a:solidFill>
              <a:schemeClr val="accent2"/>
            </a:solidFill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300+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 Employees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343496c0d54_0_105"/>
            <p:cNvSpPr/>
            <p:nvPr/>
          </p:nvSpPr>
          <p:spPr>
            <a:xfrm>
              <a:off x="2233609" y="5861154"/>
              <a:ext cx="201300" cy="585000"/>
            </a:xfrm>
            <a:prstGeom prst="chevron">
              <a:avLst>
                <a:gd fmla="val 80559" name="adj"/>
              </a:avLst>
            </a:prstGeom>
            <a:solidFill>
              <a:schemeClr val="accent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g343496c0d54_0_105"/>
          <p:cNvGrpSpPr/>
          <p:nvPr/>
        </p:nvGrpSpPr>
        <p:grpSpPr>
          <a:xfrm>
            <a:off x="6152263" y="6056024"/>
            <a:ext cx="2023800" cy="585000"/>
            <a:chOff x="1588958" y="5861154"/>
            <a:chExt cx="2023800" cy="585000"/>
          </a:xfrm>
        </p:grpSpPr>
        <p:sp>
          <p:nvSpPr>
            <p:cNvPr id="296" name="Google Shape;296;g343496c0d54_0_105"/>
            <p:cNvSpPr/>
            <p:nvPr/>
          </p:nvSpPr>
          <p:spPr>
            <a:xfrm>
              <a:off x="1588958" y="5861154"/>
              <a:ext cx="2023800" cy="585000"/>
            </a:xfrm>
            <a:prstGeom prst="roundRect">
              <a:avLst>
                <a:gd fmla="val 16667" name="adj"/>
              </a:avLst>
            </a:prstGeom>
            <a:solidFill>
              <a:schemeClr val="accent2"/>
            </a:solidFill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200+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Processes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343496c0d54_0_105"/>
            <p:cNvSpPr/>
            <p:nvPr/>
          </p:nvSpPr>
          <p:spPr>
            <a:xfrm>
              <a:off x="2248599" y="5861154"/>
              <a:ext cx="201300" cy="585000"/>
            </a:xfrm>
            <a:prstGeom prst="chevron">
              <a:avLst>
                <a:gd fmla="val 80559" name="adj"/>
              </a:avLst>
            </a:prstGeom>
            <a:solidFill>
              <a:schemeClr val="accent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8" name="Google Shape;298;g343496c0d54_0_105"/>
          <p:cNvGrpSpPr/>
          <p:nvPr/>
        </p:nvGrpSpPr>
        <p:grpSpPr>
          <a:xfrm>
            <a:off x="8758452" y="6056024"/>
            <a:ext cx="2139561" cy="585000"/>
            <a:chOff x="1588958" y="5861154"/>
            <a:chExt cx="2023800" cy="585000"/>
          </a:xfrm>
        </p:grpSpPr>
        <p:sp>
          <p:nvSpPr>
            <p:cNvPr id="299" name="Google Shape;299;g343496c0d54_0_105"/>
            <p:cNvSpPr/>
            <p:nvPr/>
          </p:nvSpPr>
          <p:spPr>
            <a:xfrm>
              <a:off x="1588958" y="5861154"/>
              <a:ext cx="2023800" cy="585000"/>
            </a:xfrm>
            <a:prstGeom prst="roundRect">
              <a:avLst>
                <a:gd fmla="val 16667" name="adj"/>
              </a:avLst>
            </a:prstGeom>
            <a:solidFill>
              <a:schemeClr val="accent2"/>
            </a:solidFill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12+ Yrs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 Operations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343496c0d54_0_105"/>
            <p:cNvSpPr/>
            <p:nvPr/>
          </p:nvSpPr>
          <p:spPr>
            <a:xfrm>
              <a:off x="2307748" y="5861154"/>
              <a:ext cx="201300" cy="585000"/>
            </a:xfrm>
            <a:prstGeom prst="chevron">
              <a:avLst>
                <a:gd fmla="val 80559" name="adj"/>
              </a:avLst>
            </a:prstGeom>
            <a:solidFill>
              <a:schemeClr val="accent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" name="Google Shape;301;g343496c0d54_0_105"/>
          <p:cNvSpPr/>
          <p:nvPr/>
        </p:nvSpPr>
        <p:spPr>
          <a:xfrm>
            <a:off x="725332" y="6033734"/>
            <a:ext cx="2295000" cy="5850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Corporate Office -  Noida, </a:t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Regional  Office -  Mumbai </a:t>
            </a:r>
            <a:endParaRPr b="1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2" name="Google Shape;302;g343496c0d54_0_105"/>
          <p:cNvGrpSpPr/>
          <p:nvPr/>
        </p:nvGrpSpPr>
        <p:grpSpPr>
          <a:xfrm>
            <a:off x="2608252" y="2248569"/>
            <a:ext cx="8933275" cy="3545565"/>
            <a:chOff x="2608289" y="2038914"/>
            <a:chExt cx="9264000" cy="3755100"/>
          </a:xfrm>
        </p:grpSpPr>
        <p:pic>
          <p:nvPicPr>
            <p:cNvPr id="303" name="Google Shape;303;g343496c0d54_0_10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45185" y="2248523"/>
              <a:ext cx="4349844" cy="330738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304" name="Google Shape;304;g343496c0d54_0_105"/>
            <p:cNvSpPr/>
            <p:nvPr/>
          </p:nvSpPr>
          <p:spPr>
            <a:xfrm>
              <a:off x="2608289" y="2038914"/>
              <a:ext cx="9264000" cy="3755100"/>
            </a:xfrm>
            <a:prstGeom prst="rect">
              <a:avLst/>
            </a:prstGeom>
            <a:noFill/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5" name="Google Shape;305;g343496c0d54_0_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66928" y="2452659"/>
            <a:ext cx="4194616" cy="310318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712235ccfd_0_1468"/>
          <p:cNvSpPr/>
          <p:nvPr/>
        </p:nvSpPr>
        <p:spPr>
          <a:xfrm>
            <a:off x="8667848" y="2956469"/>
            <a:ext cx="484500" cy="6891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g3712235ccfd_0_1468"/>
          <p:cNvSpPr/>
          <p:nvPr/>
        </p:nvSpPr>
        <p:spPr>
          <a:xfrm>
            <a:off x="6858596" y="2995944"/>
            <a:ext cx="484500" cy="717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g3712235ccfd_0_1468"/>
          <p:cNvSpPr/>
          <p:nvPr/>
        </p:nvSpPr>
        <p:spPr>
          <a:xfrm>
            <a:off x="4953198" y="2976125"/>
            <a:ext cx="484500" cy="709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g3712235ccfd_0_1468"/>
          <p:cNvSpPr/>
          <p:nvPr/>
        </p:nvSpPr>
        <p:spPr>
          <a:xfrm>
            <a:off x="3092886" y="2976124"/>
            <a:ext cx="484500" cy="709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g3712235ccfd_0_1468"/>
          <p:cNvSpPr/>
          <p:nvPr/>
        </p:nvSpPr>
        <p:spPr>
          <a:xfrm>
            <a:off x="793107" y="3685306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 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Across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g3712235ccfd_0_1468"/>
          <p:cNvSpPr/>
          <p:nvPr/>
        </p:nvSpPr>
        <p:spPr>
          <a:xfrm>
            <a:off x="2738587" y="3685306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34 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across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g3712235ccfd_0_1468"/>
          <p:cNvSpPr/>
          <p:nvPr/>
        </p:nvSpPr>
        <p:spPr>
          <a:xfrm>
            <a:off x="4581249" y="3685305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48 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across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g3712235ccfd_0_1468"/>
          <p:cNvSpPr/>
          <p:nvPr/>
        </p:nvSpPr>
        <p:spPr>
          <a:xfrm>
            <a:off x="6423911" y="3693194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141 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across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g3712235ccfd_0_1468"/>
          <p:cNvSpPr/>
          <p:nvPr/>
        </p:nvSpPr>
        <p:spPr>
          <a:xfrm>
            <a:off x="8183432" y="3693194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143 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across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g3712235ccfd_0_1468"/>
          <p:cNvSpPr/>
          <p:nvPr/>
        </p:nvSpPr>
        <p:spPr>
          <a:xfrm>
            <a:off x="9942953" y="3713010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101 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across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 LOBs so far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g3712235ccfd_0_1468"/>
          <p:cNvSpPr/>
          <p:nvPr/>
        </p:nvSpPr>
        <p:spPr>
          <a:xfrm>
            <a:off x="1017688" y="3002193"/>
            <a:ext cx="484500" cy="669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2" name="Google Shape;772;g3712235ccfd_0_1468"/>
          <p:cNvGrpSpPr/>
          <p:nvPr/>
        </p:nvGrpSpPr>
        <p:grpSpPr>
          <a:xfrm>
            <a:off x="561393" y="2067589"/>
            <a:ext cx="10951726" cy="908307"/>
            <a:chOff x="740461" y="2729242"/>
            <a:chExt cx="10398525" cy="1329879"/>
          </a:xfrm>
        </p:grpSpPr>
        <p:grpSp>
          <p:nvGrpSpPr>
            <p:cNvPr id="773" name="Google Shape;773;g3712235ccfd_0_1468"/>
            <p:cNvGrpSpPr/>
            <p:nvPr/>
          </p:nvGrpSpPr>
          <p:grpSpPr>
            <a:xfrm>
              <a:off x="740461" y="2729242"/>
              <a:ext cx="3831436" cy="1329879"/>
              <a:chOff x="851435" y="2507669"/>
              <a:chExt cx="5409341" cy="1551603"/>
            </a:xfrm>
          </p:grpSpPr>
          <p:grpSp>
            <p:nvGrpSpPr>
              <p:cNvPr id="774" name="Google Shape;774;g3712235ccfd_0_1468"/>
              <p:cNvGrpSpPr/>
              <p:nvPr/>
            </p:nvGrpSpPr>
            <p:grpSpPr>
              <a:xfrm>
                <a:off x="851435" y="2507672"/>
                <a:ext cx="2841248" cy="1551600"/>
                <a:chOff x="851435" y="2507672"/>
                <a:chExt cx="2841248" cy="1551600"/>
              </a:xfrm>
            </p:grpSpPr>
            <p:sp>
              <p:nvSpPr>
                <p:cNvPr id="775" name="Google Shape;775;g3712235ccfd_0_1468"/>
                <p:cNvSpPr/>
                <p:nvPr/>
              </p:nvSpPr>
              <p:spPr>
                <a:xfrm>
                  <a:off x="2099383" y="2656607"/>
                  <a:ext cx="15933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rgbClr val="2F5496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g3712235ccfd_0_1468"/>
                <p:cNvSpPr/>
                <p:nvPr/>
              </p:nvSpPr>
              <p:spPr>
                <a:xfrm>
                  <a:off x="851435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2018-19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7" name="Google Shape;777;g3712235ccfd_0_1468"/>
              <p:cNvGrpSpPr/>
              <p:nvPr/>
            </p:nvGrpSpPr>
            <p:grpSpPr>
              <a:xfrm>
                <a:off x="3550630" y="2507669"/>
                <a:ext cx="2710146" cy="1551600"/>
                <a:chOff x="1223066" y="2507672"/>
                <a:chExt cx="2710146" cy="1551600"/>
              </a:xfrm>
            </p:grpSpPr>
            <p:sp>
              <p:nvSpPr>
                <p:cNvPr id="778" name="Google Shape;778;g3712235ccfd_0_1468"/>
                <p:cNvSpPr/>
                <p:nvPr/>
              </p:nvSpPr>
              <p:spPr>
                <a:xfrm>
                  <a:off x="2471012" y="2656607"/>
                  <a:ext cx="14622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rgbClr val="2F5496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g3712235ccfd_0_1468"/>
                <p:cNvSpPr/>
                <p:nvPr/>
              </p:nvSpPr>
              <p:spPr>
                <a:xfrm>
                  <a:off x="1223066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2019-20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80" name="Google Shape;780;g3712235ccfd_0_1468"/>
            <p:cNvGrpSpPr/>
            <p:nvPr/>
          </p:nvGrpSpPr>
          <p:grpSpPr>
            <a:xfrm>
              <a:off x="4481180" y="2729242"/>
              <a:ext cx="3609602" cy="1329879"/>
              <a:chOff x="1438232" y="2507669"/>
              <a:chExt cx="5096149" cy="1551603"/>
            </a:xfrm>
          </p:grpSpPr>
          <p:grpSp>
            <p:nvGrpSpPr>
              <p:cNvPr id="781" name="Google Shape;781;g3712235ccfd_0_1468"/>
              <p:cNvGrpSpPr/>
              <p:nvPr/>
            </p:nvGrpSpPr>
            <p:grpSpPr>
              <a:xfrm>
                <a:off x="1438232" y="2507672"/>
                <a:ext cx="2670848" cy="1551600"/>
                <a:chOff x="1438232" y="2507672"/>
                <a:chExt cx="2670848" cy="1551600"/>
              </a:xfrm>
            </p:grpSpPr>
            <p:sp>
              <p:nvSpPr>
                <p:cNvPr id="782" name="Google Shape;782;g3712235ccfd_0_1468"/>
                <p:cNvSpPr/>
                <p:nvPr/>
              </p:nvSpPr>
              <p:spPr>
                <a:xfrm>
                  <a:off x="2686180" y="2656607"/>
                  <a:ext cx="14229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rgbClr val="2F5496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g3712235ccfd_0_1468"/>
                <p:cNvSpPr/>
                <p:nvPr/>
              </p:nvSpPr>
              <p:spPr>
                <a:xfrm>
                  <a:off x="1438232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2020-21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84" name="Google Shape;784;g3712235ccfd_0_1468"/>
              <p:cNvGrpSpPr/>
              <p:nvPr/>
            </p:nvGrpSpPr>
            <p:grpSpPr>
              <a:xfrm>
                <a:off x="3941833" y="2507669"/>
                <a:ext cx="2592548" cy="1551600"/>
                <a:chOff x="1614269" y="2507672"/>
                <a:chExt cx="2592548" cy="1551600"/>
              </a:xfrm>
            </p:grpSpPr>
            <p:sp>
              <p:nvSpPr>
                <p:cNvPr id="785" name="Google Shape;785;g3712235ccfd_0_1468"/>
                <p:cNvSpPr/>
                <p:nvPr/>
              </p:nvSpPr>
              <p:spPr>
                <a:xfrm>
                  <a:off x="2862217" y="2656607"/>
                  <a:ext cx="13446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rgbClr val="2F5496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g3712235ccfd_0_1468"/>
                <p:cNvSpPr/>
                <p:nvPr/>
              </p:nvSpPr>
              <p:spPr>
                <a:xfrm>
                  <a:off x="1614269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2021-22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87" name="Google Shape;787;g3712235ccfd_0_1468"/>
            <p:cNvGrpSpPr/>
            <p:nvPr/>
          </p:nvGrpSpPr>
          <p:grpSpPr>
            <a:xfrm>
              <a:off x="7972523" y="2729242"/>
              <a:ext cx="3166462" cy="1329879"/>
              <a:chOff x="1672952" y="2507669"/>
              <a:chExt cx="4470510" cy="1551603"/>
            </a:xfrm>
          </p:grpSpPr>
          <p:grpSp>
            <p:nvGrpSpPr>
              <p:cNvPr id="788" name="Google Shape;788;g3712235ccfd_0_1468"/>
              <p:cNvGrpSpPr/>
              <p:nvPr/>
            </p:nvGrpSpPr>
            <p:grpSpPr>
              <a:xfrm>
                <a:off x="1672952" y="2507672"/>
                <a:ext cx="2710148" cy="1551600"/>
                <a:chOff x="1672952" y="2507672"/>
                <a:chExt cx="2710148" cy="1551600"/>
              </a:xfrm>
            </p:grpSpPr>
            <p:sp>
              <p:nvSpPr>
                <p:cNvPr id="789" name="Google Shape;789;g3712235ccfd_0_1468"/>
                <p:cNvSpPr/>
                <p:nvPr/>
              </p:nvSpPr>
              <p:spPr>
                <a:xfrm>
                  <a:off x="2920900" y="2656607"/>
                  <a:ext cx="14622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rgbClr val="2F5496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g3712235ccfd_0_1468"/>
                <p:cNvSpPr/>
                <p:nvPr/>
              </p:nvSpPr>
              <p:spPr>
                <a:xfrm>
                  <a:off x="1672952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2022-23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91" name="Google Shape;791;g3712235ccfd_0_1468"/>
              <p:cNvSpPr/>
              <p:nvPr/>
            </p:nvSpPr>
            <p:spPr>
              <a:xfrm>
                <a:off x="4215662" y="2507669"/>
                <a:ext cx="1927800" cy="1551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44450" algn="ctr" dir="5400000" dist="27940">
                  <a:srgbClr val="000000">
                    <a:alpha val="3137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-US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2023-24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2" name="Google Shape;792;g3712235ccfd_0_1468"/>
          <p:cNvSpPr/>
          <p:nvPr/>
        </p:nvSpPr>
        <p:spPr>
          <a:xfrm>
            <a:off x="10551727" y="2956469"/>
            <a:ext cx="484500" cy="6801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g3712235ccfd_0_1468"/>
          <p:cNvSpPr txBox="1"/>
          <p:nvPr/>
        </p:nvSpPr>
        <p:spPr>
          <a:xfrm>
            <a:off x="345604" y="282877"/>
            <a:ext cx="1086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"YoY Growth: The Remarkable Journey of ServoDocs"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4" name="Google Shape;794;g3712235ccfd_0_14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4585" y="5780299"/>
            <a:ext cx="1081212" cy="9942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5" name="Google Shape;795;g3712235ccfd_0_1468"/>
          <p:cNvCxnSpPr>
            <a:stCxn id="765" idx="2"/>
          </p:cNvCxnSpPr>
          <p:nvPr/>
        </p:nvCxnSpPr>
        <p:spPr>
          <a:xfrm>
            <a:off x="1578207" y="5236906"/>
            <a:ext cx="3375000" cy="8313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96" name="Google Shape;796;g3712235ccfd_0_1468"/>
          <p:cNvCxnSpPr>
            <a:stCxn id="766" idx="2"/>
          </p:cNvCxnSpPr>
          <p:nvPr/>
        </p:nvCxnSpPr>
        <p:spPr>
          <a:xfrm>
            <a:off x="3523687" y="5236906"/>
            <a:ext cx="1429500" cy="7701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97" name="Google Shape;797;g3712235ccfd_0_1468"/>
          <p:cNvCxnSpPr>
            <a:stCxn id="767" idx="2"/>
          </p:cNvCxnSpPr>
          <p:nvPr/>
        </p:nvCxnSpPr>
        <p:spPr>
          <a:xfrm flipH="1">
            <a:off x="5365149" y="5236905"/>
            <a:ext cx="1200" cy="7701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98" name="Google Shape;798;g3712235ccfd_0_1468"/>
          <p:cNvCxnSpPr>
            <a:stCxn id="768" idx="2"/>
          </p:cNvCxnSpPr>
          <p:nvPr/>
        </p:nvCxnSpPr>
        <p:spPr>
          <a:xfrm flipH="1">
            <a:off x="5728211" y="5244794"/>
            <a:ext cx="1480800" cy="7620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99" name="Google Shape;799;g3712235ccfd_0_1468"/>
          <p:cNvCxnSpPr>
            <a:stCxn id="769" idx="2"/>
          </p:cNvCxnSpPr>
          <p:nvPr/>
        </p:nvCxnSpPr>
        <p:spPr>
          <a:xfrm flipH="1">
            <a:off x="5737232" y="5244794"/>
            <a:ext cx="3231300" cy="7620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00" name="Google Shape;800;g3712235ccfd_0_1468"/>
          <p:cNvCxnSpPr>
            <a:stCxn id="770" idx="2"/>
          </p:cNvCxnSpPr>
          <p:nvPr/>
        </p:nvCxnSpPr>
        <p:spPr>
          <a:xfrm flipH="1">
            <a:off x="5728253" y="5264610"/>
            <a:ext cx="4999800" cy="8037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01" name="Google Shape;801;g3712235ccfd_0_1468"/>
          <p:cNvSpPr/>
          <p:nvPr/>
        </p:nvSpPr>
        <p:spPr>
          <a:xfrm>
            <a:off x="5869151" y="6068291"/>
            <a:ext cx="849300" cy="20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g3712235ccfd_0_1468"/>
          <p:cNvSpPr/>
          <p:nvPr/>
        </p:nvSpPr>
        <p:spPr>
          <a:xfrm>
            <a:off x="6736644" y="5780299"/>
            <a:ext cx="2372400" cy="994200"/>
          </a:xfrm>
          <a:prstGeom prst="round1Rect">
            <a:avLst>
              <a:gd fmla="val 16667" name="adj"/>
            </a:avLst>
          </a:prstGeom>
          <a:solidFill>
            <a:srgbClr val="7030A0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Since 2018, 13 new lines of business have been added, generating a cumulative 138 TB of files.</a:t>
            </a:r>
            <a:endParaRPr b="1" i="0" sz="1500" u="none" cap="none" strike="noStrik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3" name="Google Shape;803;g3712235ccfd_0_14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25894" y="1241326"/>
            <a:ext cx="2257425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4" name="Google Shape;804;g3712235ccfd_0_1468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805" name="Google Shape;805;g3712235ccfd_0_1468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806" name="Google Shape;806;g3712235ccfd_0_1468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712235ccfd_0_1517"/>
          <p:cNvSpPr/>
          <p:nvPr/>
        </p:nvSpPr>
        <p:spPr>
          <a:xfrm>
            <a:off x="414089" y="3293673"/>
            <a:ext cx="5279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Growth Story @ Suryoday Bank</a:t>
            </a:r>
            <a:endParaRPr b="0" i="0" sz="3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g3712235ccfd_0_1517"/>
          <p:cNvSpPr txBox="1"/>
          <p:nvPr/>
        </p:nvSpPr>
        <p:spPr>
          <a:xfrm>
            <a:off x="1457372" y="4055900"/>
            <a:ext cx="2320200" cy="113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20124D"/>
                </a:solidFill>
                <a:latin typeface="Calibri"/>
                <a:ea typeface="Calibri"/>
                <a:cs typeface="Calibri"/>
                <a:sym typeface="Calibri"/>
              </a:rPr>
              <a:t>Servo</a:t>
            </a:r>
            <a:r>
              <a:rPr b="1" lang="en-US" sz="3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Docs</a:t>
            </a: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®</a:t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381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Enterprise Document Management System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g3712235ccfd_0_15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6362" y="4584511"/>
            <a:ext cx="955482" cy="63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g3712235ccfd_0_15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9881" y="4588200"/>
            <a:ext cx="905307" cy="59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g3712235ccfd_0_15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78011" y="4558933"/>
            <a:ext cx="905308" cy="56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3712235ccfd_0_15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81550" y="4624973"/>
            <a:ext cx="856985" cy="579895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g3712235ccfd_0_1522"/>
          <p:cNvSpPr txBox="1"/>
          <p:nvPr/>
        </p:nvSpPr>
        <p:spPr>
          <a:xfrm>
            <a:off x="430961" y="5492276"/>
            <a:ext cx="2765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DMS Journey begins and continues to grow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g3712235ccfd_0_1522"/>
          <p:cNvSpPr txBox="1"/>
          <p:nvPr/>
        </p:nvSpPr>
        <p:spPr>
          <a:xfrm>
            <a:off x="3391636" y="5492276"/>
            <a:ext cx="270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File Volume: Files uploaded, amounting to 4 TB</a:t>
            </a:r>
            <a:endParaRPr b="1" i="0" sz="18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g3712235ccfd_0_1522"/>
          <p:cNvSpPr txBox="1"/>
          <p:nvPr/>
        </p:nvSpPr>
        <p:spPr>
          <a:xfrm>
            <a:off x="8896078" y="5496114"/>
            <a:ext cx="2765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Suryoday SMB utilizes ServoDocs DMS in  across 675+ branches</a:t>
            </a:r>
            <a:endParaRPr b="1" i="0" sz="18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g3712235ccfd_0_1522"/>
          <p:cNvSpPr txBox="1"/>
          <p:nvPr/>
        </p:nvSpPr>
        <p:spPr>
          <a:xfrm>
            <a:off x="685800" y="4462901"/>
            <a:ext cx="241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0" i="0" lang="en-US" sz="32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g3712235ccfd_0_1522"/>
          <p:cNvSpPr txBox="1"/>
          <p:nvPr/>
        </p:nvSpPr>
        <p:spPr>
          <a:xfrm>
            <a:off x="3347340" y="4439932"/>
            <a:ext cx="241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10 Mn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g3712235ccfd_0_1522"/>
          <p:cNvSpPr txBox="1"/>
          <p:nvPr/>
        </p:nvSpPr>
        <p:spPr>
          <a:xfrm>
            <a:off x="5953463" y="4413028"/>
            <a:ext cx="260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b="0" i="0" lang="en-US" sz="32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Mobile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g3712235ccfd_0_1522"/>
          <p:cNvSpPr txBox="1"/>
          <p:nvPr/>
        </p:nvSpPr>
        <p:spPr>
          <a:xfrm>
            <a:off x="9094247" y="4434579"/>
            <a:ext cx="241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0" i="0" lang="en-US" sz="32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675+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9" name="Google Shape;829;g3712235ccfd_0_1522"/>
          <p:cNvCxnSpPr/>
          <p:nvPr/>
        </p:nvCxnSpPr>
        <p:spPr>
          <a:xfrm>
            <a:off x="685800" y="5441747"/>
            <a:ext cx="2412000" cy="0"/>
          </a:xfrm>
          <a:prstGeom prst="straightConnector1">
            <a:avLst/>
          </a:prstGeom>
          <a:noFill/>
          <a:ln cap="flat" cmpd="sng" w="9525">
            <a:solidFill>
              <a:srgbClr val="14141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0" name="Google Shape;830;g3712235ccfd_0_1522"/>
          <p:cNvCxnSpPr/>
          <p:nvPr/>
        </p:nvCxnSpPr>
        <p:spPr>
          <a:xfrm>
            <a:off x="3488616" y="5441747"/>
            <a:ext cx="2412000" cy="0"/>
          </a:xfrm>
          <a:prstGeom prst="straightConnector1">
            <a:avLst/>
          </a:prstGeom>
          <a:noFill/>
          <a:ln cap="flat" cmpd="sng" w="9525">
            <a:solidFill>
              <a:srgbClr val="14141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1" name="Google Shape;831;g3712235ccfd_0_1522"/>
          <p:cNvCxnSpPr/>
          <p:nvPr/>
        </p:nvCxnSpPr>
        <p:spPr>
          <a:xfrm>
            <a:off x="6291431" y="5441747"/>
            <a:ext cx="2412000" cy="0"/>
          </a:xfrm>
          <a:prstGeom prst="straightConnector1">
            <a:avLst/>
          </a:prstGeom>
          <a:noFill/>
          <a:ln cap="flat" cmpd="sng" w="9525">
            <a:solidFill>
              <a:srgbClr val="14141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2" name="Google Shape;832;g3712235ccfd_0_1522"/>
          <p:cNvCxnSpPr/>
          <p:nvPr/>
        </p:nvCxnSpPr>
        <p:spPr>
          <a:xfrm>
            <a:off x="9094247" y="5441747"/>
            <a:ext cx="2412000" cy="0"/>
          </a:xfrm>
          <a:prstGeom prst="straightConnector1">
            <a:avLst/>
          </a:prstGeom>
          <a:noFill/>
          <a:ln cap="flat" cmpd="sng" w="9525">
            <a:solidFill>
              <a:srgbClr val="14141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33" name="Google Shape;833;g3712235ccfd_0_1522"/>
          <p:cNvPicPr preferRelativeResize="0"/>
          <p:nvPr/>
        </p:nvPicPr>
        <p:blipFill rotWithShape="1">
          <a:blip r:embed="rId7">
            <a:alphaModFix/>
          </a:blip>
          <a:srcRect b="38114" l="0" r="0" t="38117"/>
          <a:stretch/>
        </p:blipFill>
        <p:spPr>
          <a:xfrm>
            <a:off x="685800" y="2288803"/>
            <a:ext cx="10820400" cy="171448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g3712235ccfd_0_1522"/>
          <p:cNvSpPr txBox="1"/>
          <p:nvPr/>
        </p:nvSpPr>
        <p:spPr>
          <a:xfrm>
            <a:off x="282100" y="277544"/>
            <a:ext cx="10693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Enterprise DMS Deployment at One of India's Leading SMB</a:t>
            </a:r>
            <a:r>
              <a:rPr b="0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"</a:t>
            </a:r>
            <a:endParaRPr b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g3712235ccfd_0_1522"/>
          <p:cNvSpPr txBox="1"/>
          <p:nvPr/>
        </p:nvSpPr>
        <p:spPr>
          <a:xfrm>
            <a:off x="235527" y="4989198"/>
            <a:ext cx="311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Launched 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g3712235ccfd_0_1522"/>
          <p:cNvSpPr txBox="1"/>
          <p:nvPr/>
        </p:nvSpPr>
        <p:spPr>
          <a:xfrm>
            <a:off x="3293183" y="5008179"/>
            <a:ext cx="299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g3712235ccfd_0_1522"/>
          <p:cNvSpPr txBox="1"/>
          <p:nvPr/>
        </p:nvSpPr>
        <p:spPr>
          <a:xfrm>
            <a:off x="6291431" y="4943943"/>
            <a:ext cx="227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Journey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g3712235ccfd_0_1522"/>
          <p:cNvSpPr txBox="1"/>
          <p:nvPr/>
        </p:nvSpPr>
        <p:spPr>
          <a:xfrm>
            <a:off x="9094247" y="5008179"/>
            <a:ext cx="187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Branches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g3712235ccfd_0_1522"/>
          <p:cNvSpPr txBox="1"/>
          <p:nvPr/>
        </p:nvSpPr>
        <p:spPr>
          <a:xfrm>
            <a:off x="6185862" y="5399942"/>
            <a:ext cx="2561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Mobile app integrates for KYC recheck to store </a:t>
            </a:r>
            <a:endParaRPr b="1" i="0" sz="18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g3712235ccfd_0_1522"/>
          <p:cNvSpPr txBox="1"/>
          <p:nvPr/>
        </p:nvSpPr>
        <p:spPr>
          <a:xfrm>
            <a:off x="621976" y="1377015"/>
            <a:ext cx="634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Story @Suryoday Bank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1" name="Google Shape;841;g3712235ccfd_0_1522"/>
          <p:cNvCxnSpPr/>
          <p:nvPr/>
        </p:nvCxnSpPr>
        <p:spPr>
          <a:xfrm flipH="1" rot="10800000">
            <a:off x="708681" y="4288036"/>
            <a:ext cx="10797600" cy="13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2" name="Google Shape;842;g3712235ccfd_0_1522"/>
          <p:cNvCxnSpPr/>
          <p:nvPr/>
        </p:nvCxnSpPr>
        <p:spPr>
          <a:xfrm flipH="1" rot="10800000">
            <a:off x="685800" y="2094103"/>
            <a:ext cx="10797600" cy="13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3" name="Google Shape;843;g3712235ccfd_0_1522"/>
          <p:cNvSpPr/>
          <p:nvPr/>
        </p:nvSpPr>
        <p:spPr>
          <a:xfrm>
            <a:off x="642776" y="2286508"/>
            <a:ext cx="10840500" cy="1727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4" name="Google Shape;844;g3712235ccfd_0_15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2776" y="2142804"/>
            <a:ext cx="2454978" cy="1866122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410"/>
              </a:srgbClr>
            </a:outerShdw>
          </a:effectLst>
        </p:spPr>
      </p:pic>
      <p:sp>
        <p:nvSpPr>
          <p:cNvPr id="845" name="Google Shape;845;g3712235ccfd_0_1522"/>
          <p:cNvSpPr/>
          <p:nvPr/>
        </p:nvSpPr>
        <p:spPr>
          <a:xfrm>
            <a:off x="3613563" y="2541471"/>
            <a:ext cx="667500" cy="10293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g3712235ccfd_0_1522"/>
          <p:cNvSpPr/>
          <p:nvPr/>
        </p:nvSpPr>
        <p:spPr>
          <a:xfrm>
            <a:off x="7434822" y="2549938"/>
            <a:ext cx="667500" cy="1029300"/>
          </a:xfrm>
          <a:prstGeom prst="chevron">
            <a:avLst>
              <a:gd fmla="val 50000" name="adj"/>
            </a:avLst>
          </a:prstGeom>
          <a:solidFill>
            <a:schemeClr val="accent1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7" name="Google Shape;847;g3712235ccfd_0_15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19621" y="1344445"/>
            <a:ext cx="1726626" cy="485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8" name="Google Shape;848;g3712235ccfd_0_1522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849" name="Google Shape;849;g3712235ccfd_0_1522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850" name="Google Shape;850;g3712235ccfd_0_1522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  <p:pic>
        <p:nvPicPr>
          <p:cNvPr id="851" name="Google Shape;851;g3712235ccfd_0_15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32500" y="2044075"/>
            <a:ext cx="2346563" cy="20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g3712235ccfd_0_1522"/>
          <p:cNvSpPr/>
          <p:nvPr/>
        </p:nvSpPr>
        <p:spPr>
          <a:xfrm>
            <a:off x="4828375" y="2065875"/>
            <a:ext cx="1880686" cy="1948572"/>
          </a:xfrm>
          <a:custGeom>
            <a:rect b="b" l="l" r="r" t="t"/>
            <a:pathLst>
              <a:path extrusionOk="0" h="4102256" w="3582259">
                <a:moveTo>
                  <a:pt x="0" y="0"/>
                </a:moveTo>
                <a:lnTo>
                  <a:pt x="3582259" y="0"/>
                </a:lnTo>
                <a:lnTo>
                  <a:pt x="3582259" y="4102257"/>
                </a:lnTo>
                <a:lnTo>
                  <a:pt x="0" y="4102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21059" l="-82367" r="-85685" t="-1060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3712235ccfd_0_1561"/>
          <p:cNvSpPr/>
          <p:nvPr/>
        </p:nvSpPr>
        <p:spPr>
          <a:xfrm>
            <a:off x="9040075" y="2830378"/>
            <a:ext cx="484500" cy="717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g3712235ccfd_0_1561"/>
          <p:cNvSpPr/>
          <p:nvPr/>
        </p:nvSpPr>
        <p:spPr>
          <a:xfrm>
            <a:off x="6684140" y="2865277"/>
            <a:ext cx="484500" cy="709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g3712235ccfd_0_1561"/>
          <p:cNvSpPr/>
          <p:nvPr/>
        </p:nvSpPr>
        <p:spPr>
          <a:xfrm>
            <a:off x="4298255" y="2894686"/>
            <a:ext cx="484500" cy="709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g3712235ccfd_0_1561"/>
          <p:cNvSpPr/>
          <p:nvPr/>
        </p:nvSpPr>
        <p:spPr>
          <a:xfrm>
            <a:off x="1364360" y="3574457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2.2 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Across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g3712235ccfd_0_1561"/>
          <p:cNvSpPr/>
          <p:nvPr/>
        </p:nvSpPr>
        <p:spPr>
          <a:xfrm>
            <a:off x="3817927" y="3588320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2.8 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across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g3712235ccfd_0_1561"/>
          <p:cNvSpPr/>
          <p:nvPr/>
        </p:nvSpPr>
        <p:spPr>
          <a:xfrm>
            <a:off x="6234614" y="3552030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across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g3712235ccfd_0_1561"/>
          <p:cNvSpPr/>
          <p:nvPr/>
        </p:nvSpPr>
        <p:spPr>
          <a:xfrm>
            <a:off x="8564516" y="3542275"/>
            <a:ext cx="1570200" cy="1551600"/>
          </a:xfrm>
          <a:prstGeom prst="round1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9.3 Mn Files uploaded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across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LOBs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g3712235ccfd_0_1561"/>
          <p:cNvSpPr/>
          <p:nvPr/>
        </p:nvSpPr>
        <p:spPr>
          <a:xfrm>
            <a:off x="1880566" y="2926356"/>
            <a:ext cx="484500" cy="669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5" name="Google Shape;865;g3712235ccfd_0_1561"/>
          <p:cNvGrpSpPr/>
          <p:nvPr/>
        </p:nvGrpSpPr>
        <p:grpSpPr>
          <a:xfrm>
            <a:off x="1226384" y="1970604"/>
            <a:ext cx="9468685" cy="908307"/>
            <a:chOff x="740461" y="2729242"/>
            <a:chExt cx="7350322" cy="1329879"/>
          </a:xfrm>
        </p:grpSpPr>
        <p:grpSp>
          <p:nvGrpSpPr>
            <p:cNvPr id="866" name="Google Shape;866;g3712235ccfd_0_1561"/>
            <p:cNvGrpSpPr/>
            <p:nvPr/>
          </p:nvGrpSpPr>
          <p:grpSpPr>
            <a:xfrm>
              <a:off x="740461" y="2729242"/>
              <a:ext cx="3831436" cy="1329879"/>
              <a:chOff x="851435" y="2507669"/>
              <a:chExt cx="5409341" cy="1551603"/>
            </a:xfrm>
          </p:grpSpPr>
          <p:grpSp>
            <p:nvGrpSpPr>
              <p:cNvPr id="867" name="Google Shape;867;g3712235ccfd_0_1561"/>
              <p:cNvGrpSpPr/>
              <p:nvPr/>
            </p:nvGrpSpPr>
            <p:grpSpPr>
              <a:xfrm>
                <a:off x="851435" y="2507672"/>
                <a:ext cx="2841248" cy="1551600"/>
                <a:chOff x="851435" y="2507672"/>
                <a:chExt cx="2841248" cy="1551600"/>
              </a:xfrm>
            </p:grpSpPr>
            <p:sp>
              <p:nvSpPr>
                <p:cNvPr id="868" name="Google Shape;868;g3712235ccfd_0_1561"/>
                <p:cNvSpPr/>
                <p:nvPr/>
              </p:nvSpPr>
              <p:spPr>
                <a:xfrm>
                  <a:off x="2099383" y="2656607"/>
                  <a:ext cx="15933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rgbClr val="2F5496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1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g3712235ccfd_0_1561"/>
                <p:cNvSpPr/>
                <p:nvPr/>
              </p:nvSpPr>
              <p:spPr>
                <a:xfrm>
                  <a:off x="851435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2020-21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70" name="Google Shape;870;g3712235ccfd_0_1561"/>
              <p:cNvGrpSpPr/>
              <p:nvPr/>
            </p:nvGrpSpPr>
            <p:grpSpPr>
              <a:xfrm>
                <a:off x="3550630" y="2507669"/>
                <a:ext cx="2710146" cy="1551600"/>
                <a:chOff x="1223066" y="2507672"/>
                <a:chExt cx="2710146" cy="1551600"/>
              </a:xfrm>
            </p:grpSpPr>
            <p:sp>
              <p:nvSpPr>
                <p:cNvPr id="871" name="Google Shape;871;g3712235ccfd_0_1561"/>
                <p:cNvSpPr/>
                <p:nvPr/>
              </p:nvSpPr>
              <p:spPr>
                <a:xfrm>
                  <a:off x="2471012" y="2656607"/>
                  <a:ext cx="14622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rgbClr val="2F5496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1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g3712235ccfd_0_1561"/>
                <p:cNvSpPr/>
                <p:nvPr/>
              </p:nvSpPr>
              <p:spPr>
                <a:xfrm>
                  <a:off x="1223066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2021-22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73" name="Google Shape;873;g3712235ccfd_0_1561"/>
            <p:cNvGrpSpPr/>
            <p:nvPr/>
          </p:nvGrpSpPr>
          <p:grpSpPr>
            <a:xfrm>
              <a:off x="4481180" y="2729242"/>
              <a:ext cx="3609602" cy="1329879"/>
              <a:chOff x="1438232" y="2507669"/>
              <a:chExt cx="5096149" cy="1551603"/>
            </a:xfrm>
          </p:grpSpPr>
          <p:grpSp>
            <p:nvGrpSpPr>
              <p:cNvPr id="874" name="Google Shape;874;g3712235ccfd_0_1561"/>
              <p:cNvGrpSpPr/>
              <p:nvPr/>
            </p:nvGrpSpPr>
            <p:grpSpPr>
              <a:xfrm>
                <a:off x="1438232" y="2507672"/>
                <a:ext cx="2670848" cy="1551600"/>
                <a:chOff x="1438232" y="2507672"/>
                <a:chExt cx="2670848" cy="1551600"/>
              </a:xfrm>
            </p:grpSpPr>
            <p:sp>
              <p:nvSpPr>
                <p:cNvPr id="875" name="Google Shape;875;g3712235ccfd_0_1561"/>
                <p:cNvSpPr/>
                <p:nvPr/>
              </p:nvSpPr>
              <p:spPr>
                <a:xfrm>
                  <a:off x="2686180" y="2656607"/>
                  <a:ext cx="14229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rgbClr val="2F5496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1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876;g3712235ccfd_0_1561"/>
                <p:cNvSpPr/>
                <p:nvPr/>
              </p:nvSpPr>
              <p:spPr>
                <a:xfrm>
                  <a:off x="1438232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2022-23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77" name="Google Shape;877;g3712235ccfd_0_1561"/>
              <p:cNvGrpSpPr/>
              <p:nvPr/>
            </p:nvGrpSpPr>
            <p:grpSpPr>
              <a:xfrm>
                <a:off x="3941833" y="2507669"/>
                <a:ext cx="2592548" cy="1551600"/>
                <a:chOff x="1614269" y="2507672"/>
                <a:chExt cx="2592548" cy="1551600"/>
              </a:xfrm>
            </p:grpSpPr>
            <p:sp>
              <p:nvSpPr>
                <p:cNvPr id="878" name="Google Shape;878;g3712235ccfd_0_1561"/>
                <p:cNvSpPr/>
                <p:nvPr/>
              </p:nvSpPr>
              <p:spPr>
                <a:xfrm>
                  <a:off x="2862217" y="2656607"/>
                  <a:ext cx="1344600" cy="1253700"/>
                </a:xfrm>
                <a:prstGeom prst="rightArrow">
                  <a:avLst>
                    <a:gd fmla="val 80769" name="adj1"/>
                    <a:gd fmla="val 50000" name="adj2"/>
                  </a:avLst>
                </a:prstGeom>
                <a:solidFill>
                  <a:srgbClr val="2F5496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1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g3712235ccfd_0_1561"/>
                <p:cNvSpPr/>
                <p:nvPr/>
              </p:nvSpPr>
              <p:spPr>
                <a:xfrm>
                  <a:off x="1614269" y="2507672"/>
                  <a:ext cx="1927800" cy="1551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outerShdw blurRad="44450" algn="ctr" dir="5400000" dist="27940">
                    <a:srgbClr val="000000">
                      <a:alpha val="3137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rPr b="1" i="0" lang="en-US" sz="16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2023-24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80" name="Google Shape;880;g3712235ccfd_0_1561"/>
          <p:cNvSpPr txBox="1"/>
          <p:nvPr/>
        </p:nvSpPr>
        <p:spPr>
          <a:xfrm>
            <a:off x="345604" y="233571"/>
            <a:ext cx="1086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"YoY Growth: The Remarkable Journey of ServoDocs"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1" name="Google Shape;881;g3712235ccfd_0_15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9624" y="5683314"/>
            <a:ext cx="1081212" cy="9942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2" name="Google Shape;882;g3712235ccfd_0_1561"/>
          <p:cNvCxnSpPr>
            <a:stCxn id="860" idx="2"/>
          </p:cNvCxnSpPr>
          <p:nvPr/>
        </p:nvCxnSpPr>
        <p:spPr>
          <a:xfrm>
            <a:off x="2149460" y="5126057"/>
            <a:ext cx="3375000" cy="8313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83" name="Google Shape;883;g3712235ccfd_0_1561"/>
          <p:cNvCxnSpPr>
            <a:stCxn id="861" idx="2"/>
          </p:cNvCxnSpPr>
          <p:nvPr/>
        </p:nvCxnSpPr>
        <p:spPr>
          <a:xfrm>
            <a:off x="4603027" y="5139920"/>
            <a:ext cx="1429500" cy="7701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84" name="Google Shape;884;g3712235ccfd_0_1561"/>
          <p:cNvCxnSpPr>
            <a:stCxn id="862" idx="2"/>
          </p:cNvCxnSpPr>
          <p:nvPr/>
        </p:nvCxnSpPr>
        <p:spPr>
          <a:xfrm flipH="1">
            <a:off x="6393314" y="5103630"/>
            <a:ext cx="626400" cy="8064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85" name="Google Shape;885;g3712235ccfd_0_1561"/>
          <p:cNvCxnSpPr>
            <a:stCxn id="863" idx="2"/>
          </p:cNvCxnSpPr>
          <p:nvPr/>
        </p:nvCxnSpPr>
        <p:spPr>
          <a:xfrm flipH="1">
            <a:off x="6402116" y="5093875"/>
            <a:ext cx="2947500" cy="8160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86" name="Google Shape;886;g3712235ccfd_0_1561"/>
          <p:cNvSpPr/>
          <p:nvPr/>
        </p:nvSpPr>
        <p:spPr>
          <a:xfrm>
            <a:off x="6534190" y="5971306"/>
            <a:ext cx="849300" cy="20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g3712235ccfd_0_1561"/>
          <p:cNvSpPr/>
          <p:nvPr/>
        </p:nvSpPr>
        <p:spPr>
          <a:xfrm>
            <a:off x="7401683" y="5683314"/>
            <a:ext cx="2232000" cy="994200"/>
          </a:xfrm>
          <a:prstGeom prst="round1Rect">
            <a:avLst>
              <a:gd fmla="val 16667" name="adj"/>
            </a:avLst>
          </a:prstGeom>
          <a:solidFill>
            <a:srgbClr val="7030A0"/>
          </a:solidFill>
          <a:ln cap="flat" cmpd="sng" w="1905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Since 2020, 4 new lines of business have been added, generating a cumulative 4 TB of files.</a:t>
            </a:r>
            <a:endParaRPr b="1" i="0" sz="1500" u="none" cap="none" strike="noStrik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8" name="Google Shape;888;g3712235ccfd_0_15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19621" y="1344445"/>
            <a:ext cx="1726626" cy="485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9" name="Google Shape;889;g3712235ccfd_0_1561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890" name="Google Shape;890;g3712235ccfd_0_1561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891" name="Google Shape;891;g3712235ccfd_0_1561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712235ccfd_0_1599"/>
          <p:cNvSpPr txBox="1"/>
          <p:nvPr/>
        </p:nvSpPr>
        <p:spPr>
          <a:xfrm>
            <a:off x="392572" y="265666"/>
            <a:ext cx="969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Support Services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g3712235ccfd_0_1599"/>
          <p:cNvSpPr txBox="1"/>
          <p:nvPr/>
        </p:nvSpPr>
        <p:spPr>
          <a:xfrm>
            <a:off x="2434338" y="1350909"/>
            <a:ext cx="87021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Providing Product Updates: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Periodic Product updates help the customer to have latest versions and features available for enhanced speed of operations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Supporting the Bank on Compliance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Compliance support service helps the customer to fulfil regulatory compliances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API Integration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APIs help the customer to have more integration options to multiple systems having APIs exposed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Aadhaar Masking API</a:t>
            </a: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Masking utility is a regulatory requirement and helps the customers to have an in hand readymade support to adhere Aadhaar masking needs for increased workload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8" name="Google Shape;898;g3712235ccfd_0_15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3777" y="2929485"/>
            <a:ext cx="1136796" cy="90680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9" name="Google Shape;899;g3712235ccfd_0_15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777" y="1705420"/>
            <a:ext cx="1136796" cy="92220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0" name="Google Shape;900;g3712235ccfd_0_15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3777" y="4047183"/>
            <a:ext cx="1136796" cy="92220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1" name="Google Shape;901;g3712235ccfd_0_15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3932" y="5253405"/>
            <a:ext cx="1182002" cy="92220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902" name="Google Shape;902;g3712235ccfd_0_1599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903" name="Google Shape;903;g3712235ccfd_0_1599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904" name="Google Shape;904;g3712235ccfd_0_1599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25"/>
          <p:cNvSpPr txBox="1"/>
          <p:nvPr/>
        </p:nvSpPr>
        <p:spPr>
          <a:xfrm>
            <a:off x="942109" y="3622964"/>
            <a:ext cx="3990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ServoDocs® Screens 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712235ccfd_0_2183"/>
          <p:cNvSpPr txBox="1"/>
          <p:nvPr>
            <p:ph type="title"/>
          </p:nvPr>
        </p:nvSpPr>
        <p:spPr>
          <a:xfrm>
            <a:off x="281406" y="244865"/>
            <a:ext cx="88554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5F"/>
              </a:buClr>
              <a:buSzPts val="2200"/>
              <a:buFont typeface="Arial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6 Steps to Deployment</a:t>
            </a:r>
            <a:endParaRPr/>
          </a:p>
        </p:txBody>
      </p:sp>
      <p:grpSp>
        <p:nvGrpSpPr>
          <p:cNvPr id="915" name="Google Shape;915;g3712235ccfd_0_2183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916" name="Google Shape;916;g3712235ccfd_0_2183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i="0" lang="en-US" sz="1200" u="none" cap="none" strike="noStrike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b="0" i="0" lang="en-US" sz="12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b="0" i="0" lang="en-US" sz="1200" u="none" cap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g3712235ccfd_0_2183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-US" sz="6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b="0" i="0" lang="en-US" sz="9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18" name="Google Shape;918;g3712235ccfd_0_2183"/>
          <p:cNvPicPr preferRelativeResize="0"/>
          <p:nvPr/>
        </p:nvPicPr>
        <p:blipFill rotWithShape="1">
          <a:blip r:embed="rId3">
            <a:alphaModFix/>
          </a:blip>
          <a:srcRect b="0" l="5837" r="7552" t="11730"/>
          <a:stretch/>
        </p:blipFill>
        <p:spPr>
          <a:xfrm>
            <a:off x="851332" y="1333386"/>
            <a:ext cx="2648607" cy="186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g3712235ccfd_0_2183"/>
          <p:cNvPicPr preferRelativeResize="0"/>
          <p:nvPr/>
        </p:nvPicPr>
        <p:blipFill rotWithShape="1">
          <a:blip r:embed="rId4">
            <a:alphaModFix/>
          </a:blip>
          <a:srcRect b="0" l="8222" r="11482" t="0"/>
          <a:stretch/>
        </p:blipFill>
        <p:spPr>
          <a:xfrm>
            <a:off x="4771700" y="1325192"/>
            <a:ext cx="2648608" cy="186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g3712235ccfd_0_2183"/>
          <p:cNvPicPr preferRelativeResize="0"/>
          <p:nvPr/>
        </p:nvPicPr>
        <p:blipFill rotWithShape="1">
          <a:blip r:embed="rId5">
            <a:alphaModFix/>
          </a:blip>
          <a:srcRect b="0" l="3792" r="5479" t="0"/>
          <a:stretch/>
        </p:blipFill>
        <p:spPr>
          <a:xfrm>
            <a:off x="8744648" y="1349152"/>
            <a:ext cx="2648607" cy="186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g3712235ccfd_0_2183"/>
          <p:cNvPicPr preferRelativeResize="0"/>
          <p:nvPr/>
        </p:nvPicPr>
        <p:blipFill rotWithShape="1">
          <a:blip r:embed="rId6">
            <a:alphaModFix/>
          </a:blip>
          <a:srcRect b="0" l="7749" r="7741" t="0"/>
          <a:stretch/>
        </p:blipFill>
        <p:spPr>
          <a:xfrm>
            <a:off x="8811530" y="4296709"/>
            <a:ext cx="2648607" cy="186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g3712235ccfd_0_2183"/>
          <p:cNvPicPr preferRelativeResize="0"/>
          <p:nvPr/>
        </p:nvPicPr>
        <p:blipFill rotWithShape="1">
          <a:blip r:embed="rId7">
            <a:alphaModFix/>
          </a:blip>
          <a:srcRect b="0" l="3757" r="3460" t="0"/>
          <a:stretch/>
        </p:blipFill>
        <p:spPr>
          <a:xfrm>
            <a:off x="4572011" y="4280944"/>
            <a:ext cx="3047984" cy="186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g3712235ccfd_0_218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2103" y="4302118"/>
            <a:ext cx="3379097" cy="1867317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g3712235ccfd_0_2183"/>
          <p:cNvSpPr txBox="1"/>
          <p:nvPr/>
        </p:nvSpPr>
        <p:spPr>
          <a:xfrm>
            <a:off x="1040534" y="3216469"/>
            <a:ext cx="222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Installation</a:t>
            </a:r>
            <a:endParaRPr/>
          </a:p>
        </p:txBody>
      </p:sp>
      <p:sp>
        <p:nvSpPr>
          <p:cNvPr id="925" name="Google Shape;925;g3712235ccfd_0_2183"/>
          <p:cNvSpPr txBox="1"/>
          <p:nvPr/>
        </p:nvSpPr>
        <p:spPr>
          <a:xfrm>
            <a:off x="4598302" y="3195443"/>
            <a:ext cx="304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 Metadata Definition</a:t>
            </a:r>
            <a:endParaRPr/>
          </a:p>
        </p:txBody>
      </p:sp>
      <p:sp>
        <p:nvSpPr>
          <p:cNvPr id="926" name="Google Shape;926;g3712235ccfd_0_2183"/>
          <p:cNvSpPr txBox="1"/>
          <p:nvPr/>
        </p:nvSpPr>
        <p:spPr>
          <a:xfrm>
            <a:off x="8770935" y="3205949"/>
            <a:ext cx="304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 Users and Groups</a:t>
            </a:r>
            <a:endParaRPr/>
          </a:p>
        </p:txBody>
      </p:sp>
      <p:sp>
        <p:nvSpPr>
          <p:cNvPr id="927" name="Google Shape;927;g3712235ccfd_0_2183"/>
          <p:cNvSpPr txBox="1"/>
          <p:nvPr/>
        </p:nvSpPr>
        <p:spPr>
          <a:xfrm>
            <a:off x="367867" y="6121355"/>
            <a:ext cx="337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Expose API to 3</a:t>
            </a:r>
            <a:r>
              <a:rPr baseline="30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Party System</a:t>
            </a:r>
            <a:endParaRPr/>
          </a:p>
        </p:txBody>
      </p:sp>
      <p:sp>
        <p:nvSpPr>
          <p:cNvPr id="928" name="Google Shape;928;g3712235ccfd_0_2183"/>
          <p:cNvSpPr txBox="1"/>
          <p:nvPr/>
        </p:nvSpPr>
        <p:spPr>
          <a:xfrm>
            <a:off x="8937659" y="6116114"/>
            <a:ext cx="241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 Folder Hierarchy</a:t>
            </a:r>
            <a:endParaRPr/>
          </a:p>
        </p:txBody>
      </p:sp>
      <p:sp>
        <p:nvSpPr>
          <p:cNvPr id="929" name="Google Shape;929;g3712235ccfd_0_2183"/>
          <p:cNvSpPr txBox="1"/>
          <p:nvPr/>
        </p:nvSpPr>
        <p:spPr>
          <a:xfrm>
            <a:off x="5334014" y="6126620"/>
            <a:ext cx="155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Grant Rights</a:t>
            </a:r>
            <a:endParaRPr/>
          </a:p>
        </p:txBody>
      </p:sp>
      <p:sp>
        <p:nvSpPr>
          <p:cNvPr id="930" name="Google Shape;930;g3712235ccfd_0_2183"/>
          <p:cNvSpPr/>
          <p:nvPr/>
        </p:nvSpPr>
        <p:spPr>
          <a:xfrm flipH="1">
            <a:off x="7931377" y="5421429"/>
            <a:ext cx="738300" cy="324900"/>
          </a:xfrm>
          <a:prstGeom prst="rightArrow">
            <a:avLst>
              <a:gd fmla="val 35413" name="adj1"/>
              <a:gd fmla="val 68234" name="adj2"/>
            </a:avLst>
          </a:prstGeom>
          <a:solidFill>
            <a:srgbClr val="F496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g3712235ccfd_0_2183"/>
          <p:cNvSpPr/>
          <p:nvPr/>
        </p:nvSpPr>
        <p:spPr>
          <a:xfrm flipH="1">
            <a:off x="3658922" y="5431935"/>
            <a:ext cx="738300" cy="324900"/>
          </a:xfrm>
          <a:prstGeom prst="rightArrow">
            <a:avLst>
              <a:gd fmla="val 35413" name="adj1"/>
              <a:gd fmla="val 68234" name="adj2"/>
            </a:avLst>
          </a:prstGeom>
          <a:solidFill>
            <a:srgbClr val="F496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g3712235ccfd_0_2183"/>
          <p:cNvSpPr/>
          <p:nvPr/>
        </p:nvSpPr>
        <p:spPr>
          <a:xfrm>
            <a:off x="3669428" y="2432459"/>
            <a:ext cx="738300" cy="324900"/>
          </a:xfrm>
          <a:prstGeom prst="rightArrow">
            <a:avLst>
              <a:gd fmla="val 35413" name="adj1"/>
              <a:gd fmla="val 68234" name="adj2"/>
            </a:avLst>
          </a:prstGeom>
          <a:solidFill>
            <a:srgbClr val="F496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g3712235ccfd_0_2183"/>
          <p:cNvSpPr/>
          <p:nvPr/>
        </p:nvSpPr>
        <p:spPr>
          <a:xfrm>
            <a:off x="7778977" y="2427194"/>
            <a:ext cx="738300" cy="324900"/>
          </a:xfrm>
          <a:prstGeom prst="rightArrow">
            <a:avLst>
              <a:gd fmla="val 35413" name="adj1"/>
              <a:gd fmla="val 68234" name="adj2"/>
            </a:avLst>
          </a:prstGeom>
          <a:solidFill>
            <a:srgbClr val="F496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g3712235ccfd_0_2183"/>
          <p:cNvSpPr/>
          <p:nvPr/>
        </p:nvSpPr>
        <p:spPr>
          <a:xfrm rot="5400000">
            <a:off x="9848750" y="3835474"/>
            <a:ext cx="606600" cy="338700"/>
          </a:xfrm>
          <a:prstGeom prst="rightArrow">
            <a:avLst>
              <a:gd fmla="val 35413" name="adj1"/>
              <a:gd fmla="val 68234" name="adj2"/>
            </a:avLst>
          </a:prstGeom>
          <a:solidFill>
            <a:srgbClr val="F4969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9" name="Google Shape;939;g3712235ccfd_0_2207"/>
          <p:cNvGrpSpPr/>
          <p:nvPr/>
        </p:nvGrpSpPr>
        <p:grpSpPr>
          <a:xfrm>
            <a:off x="370130" y="1711310"/>
            <a:ext cx="7283853" cy="4906006"/>
            <a:chOff x="325820" y="1082565"/>
            <a:chExt cx="7462200" cy="5302643"/>
          </a:xfrm>
        </p:grpSpPr>
        <p:sp>
          <p:nvSpPr>
            <p:cNvPr id="940" name="Google Shape;940;g3712235ccfd_0_2207"/>
            <p:cNvSpPr/>
            <p:nvPr/>
          </p:nvSpPr>
          <p:spPr>
            <a:xfrm>
              <a:off x="325820" y="1082565"/>
              <a:ext cx="7462200" cy="4467000"/>
            </a:xfrm>
            <a:prstGeom prst="roundRect">
              <a:avLst>
                <a:gd fmla="val 1686" name="adj"/>
              </a:avLst>
            </a:prstGeom>
            <a:noFill/>
            <a:ln cap="flat" cmpd="sng" w="184150">
              <a:solidFill>
                <a:srgbClr val="F2F2F2">
                  <a:alpha val="9843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41" name="Google Shape;941;g3712235ccfd_0_2207"/>
            <p:cNvGrpSpPr/>
            <p:nvPr/>
          </p:nvGrpSpPr>
          <p:grpSpPr>
            <a:xfrm>
              <a:off x="2983979" y="5479452"/>
              <a:ext cx="2146411" cy="905756"/>
              <a:chOff x="2761414" y="5506868"/>
              <a:chExt cx="2146411" cy="905756"/>
            </a:xfrm>
          </p:grpSpPr>
          <p:sp>
            <p:nvSpPr>
              <p:cNvPr id="942" name="Google Shape;942;g3712235ccfd_0_2207"/>
              <p:cNvSpPr/>
              <p:nvPr/>
            </p:nvSpPr>
            <p:spPr>
              <a:xfrm>
                <a:off x="2857500" y="5709782"/>
                <a:ext cx="1947728" cy="490633"/>
              </a:xfrm>
              <a:custGeom>
                <a:rect b="b" l="l" r="r" t="t"/>
                <a:pathLst>
                  <a:path extrusionOk="0" h="388620" w="1501139">
                    <a:moveTo>
                      <a:pt x="1394079" y="0"/>
                    </a:moveTo>
                    <a:lnTo>
                      <a:pt x="116205" y="0"/>
                    </a:lnTo>
                    <a:lnTo>
                      <a:pt x="0" y="388619"/>
                    </a:lnTo>
                    <a:lnTo>
                      <a:pt x="1501140" y="388619"/>
                    </a:lnTo>
                    <a:lnTo>
                      <a:pt x="1394079" y="0"/>
                    </a:lnTo>
                    <a:close/>
                  </a:path>
                </a:pathLst>
              </a:custGeom>
              <a:solidFill>
                <a:srgbClr val="D2D0D4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g3712235ccfd_0_2207"/>
              <p:cNvSpPr/>
              <p:nvPr/>
            </p:nvSpPr>
            <p:spPr>
              <a:xfrm>
                <a:off x="2761414" y="6052211"/>
                <a:ext cx="2146411" cy="360413"/>
              </a:xfrm>
              <a:custGeom>
                <a:rect b="b" l="l" r="r" t="t"/>
                <a:pathLst>
                  <a:path extrusionOk="0" h="149860" w="1724025">
                    <a:moveTo>
                      <a:pt x="1609597" y="0"/>
                    </a:moveTo>
                    <a:lnTo>
                      <a:pt x="120903" y="0"/>
                    </a:lnTo>
                    <a:lnTo>
                      <a:pt x="111887" y="3111"/>
                    </a:lnTo>
                    <a:lnTo>
                      <a:pt x="107442" y="7772"/>
                    </a:lnTo>
                    <a:lnTo>
                      <a:pt x="4444" y="121348"/>
                    </a:lnTo>
                    <a:lnTo>
                      <a:pt x="0" y="124460"/>
                    </a:lnTo>
                    <a:lnTo>
                      <a:pt x="0" y="130683"/>
                    </a:lnTo>
                    <a:lnTo>
                      <a:pt x="1992" y="138191"/>
                    </a:lnTo>
                    <a:lnTo>
                      <a:pt x="7556" y="144098"/>
                    </a:lnTo>
                    <a:lnTo>
                      <a:pt x="16073" y="147965"/>
                    </a:lnTo>
                    <a:lnTo>
                      <a:pt x="26924" y="149352"/>
                    </a:lnTo>
                    <a:lnTo>
                      <a:pt x="1705864" y="149352"/>
                    </a:lnTo>
                    <a:lnTo>
                      <a:pt x="1710308" y="147789"/>
                    </a:lnTo>
                    <a:lnTo>
                      <a:pt x="1718645" y="142345"/>
                    </a:lnTo>
                    <a:lnTo>
                      <a:pt x="1723183" y="135736"/>
                    </a:lnTo>
                    <a:lnTo>
                      <a:pt x="1723507" y="128542"/>
                    </a:lnTo>
                    <a:lnTo>
                      <a:pt x="1719198" y="121348"/>
                    </a:lnTo>
                    <a:lnTo>
                      <a:pt x="1623059" y="9334"/>
                    </a:lnTo>
                    <a:lnTo>
                      <a:pt x="1618487" y="3111"/>
                    </a:lnTo>
                    <a:close/>
                  </a:path>
                </a:pathLst>
              </a:custGeom>
              <a:solidFill>
                <a:srgbClr val="BEBC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g3712235ccfd_0_2207"/>
              <p:cNvSpPr/>
              <p:nvPr/>
            </p:nvSpPr>
            <p:spPr>
              <a:xfrm>
                <a:off x="3759257" y="5506868"/>
                <a:ext cx="153600" cy="154800"/>
              </a:xfrm>
              <a:prstGeom prst="rect">
                <a:avLst/>
              </a:prstGeom>
              <a:blipFill rotWithShape="1">
                <a:blip r:embed="rId3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45" name="Google Shape;945;g3712235ccfd_0_2207"/>
          <p:cNvSpPr txBox="1"/>
          <p:nvPr>
            <p:ph type="title"/>
          </p:nvPr>
        </p:nvSpPr>
        <p:spPr>
          <a:xfrm>
            <a:off x="381000" y="280988"/>
            <a:ext cx="82566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 Page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g3712235ccfd_0_2207"/>
          <p:cNvSpPr/>
          <p:nvPr/>
        </p:nvSpPr>
        <p:spPr>
          <a:xfrm>
            <a:off x="7914287" y="2267268"/>
            <a:ext cx="4025400" cy="28614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Home Page: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98450" marR="46164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Landing page with all tabs view</a:t>
            </a: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98450" marR="46164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947" name="Google Shape;947;g3712235ccfd_0_2207"/>
          <p:cNvSpPr txBox="1"/>
          <p:nvPr/>
        </p:nvSpPr>
        <p:spPr>
          <a:xfrm>
            <a:off x="459098" y="1553448"/>
            <a:ext cx="7111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8" name="Google Shape;948;g3712235ccfd_0_2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546" y="2503560"/>
            <a:ext cx="7072676" cy="28884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9" name="Google Shape;949;g3712235ccfd_0_2207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950" name="Google Shape;950;g3712235ccfd_0_2207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951" name="Google Shape;951;g3712235ccfd_0_2207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g3712235ccfd_0_2223"/>
          <p:cNvGrpSpPr/>
          <p:nvPr/>
        </p:nvGrpSpPr>
        <p:grpSpPr>
          <a:xfrm>
            <a:off x="370130" y="1635110"/>
            <a:ext cx="7283853" cy="4906006"/>
            <a:chOff x="325820" y="1082565"/>
            <a:chExt cx="7462200" cy="5302643"/>
          </a:xfrm>
        </p:grpSpPr>
        <p:sp>
          <p:nvSpPr>
            <p:cNvPr id="957" name="Google Shape;957;g3712235ccfd_0_2223"/>
            <p:cNvSpPr/>
            <p:nvPr/>
          </p:nvSpPr>
          <p:spPr>
            <a:xfrm>
              <a:off x="325820" y="1082565"/>
              <a:ext cx="7462200" cy="4467000"/>
            </a:xfrm>
            <a:prstGeom prst="roundRect">
              <a:avLst>
                <a:gd fmla="val 1686" name="adj"/>
              </a:avLst>
            </a:prstGeom>
            <a:noFill/>
            <a:ln cap="flat" cmpd="sng" w="184150">
              <a:solidFill>
                <a:srgbClr val="F2F2F2">
                  <a:alpha val="9843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8" name="Google Shape;958;g3712235ccfd_0_2223"/>
            <p:cNvGrpSpPr/>
            <p:nvPr/>
          </p:nvGrpSpPr>
          <p:grpSpPr>
            <a:xfrm>
              <a:off x="2983979" y="5479452"/>
              <a:ext cx="2146411" cy="905756"/>
              <a:chOff x="2761414" y="5506868"/>
              <a:chExt cx="2146411" cy="905756"/>
            </a:xfrm>
          </p:grpSpPr>
          <p:sp>
            <p:nvSpPr>
              <p:cNvPr id="959" name="Google Shape;959;g3712235ccfd_0_2223"/>
              <p:cNvSpPr/>
              <p:nvPr/>
            </p:nvSpPr>
            <p:spPr>
              <a:xfrm>
                <a:off x="2857500" y="5709782"/>
                <a:ext cx="1947728" cy="490633"/>
              </a:xfrm>
              <a:custGeom>
                <a:rect b="b" l="l" r="r" t="t"/>
                <a:pathLst>
                  <a:path extrusionOk="0" h="388620" w="1501139">
                    <a:moveTo>
                      <a:pt x="1394079" y="0"/>
                    </a:moveTo>
                    <a:lnTo>
                      <a:pt x="116205" y="0"/>
                    </a:lnTo>
                    <a:lnTo>
                      <a:pt x="0" y="388619"/>
                    </a:lnTo>
                    <a:lnTo>
                      <a:pt x="1501140" y="388619"/>
                    </a:lnTo>
                    <a:lnTo>
                      <a:pt x="1394079" y="0"/>
                    </a:lnTo>
                    <a:close/>
                  </a:path>
                </a:pathLst>
              </a:custGeom>
              <a:solidFill>
                <a:srgbClr val="D2D0D4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g3712235ccfd_0_2223"/>
              <p:cNvSpPr/>
              <p:nvPr/>
            </p:nvSpPr>
            <p:spPr>
              <a:xfrm>
                <a:off x="2761414" y="6052211"/>
                <a:ext cx="2146411" cy="360413"/>
              </a:xfrm>
              <a:custGeom>
                <a:rect b="b" l="l" r="r" t="t"/>
                <a:pathLst>
                  <a:path extrusionOk="0" h="149860" w="1724025">
                    <a:moveTo>
                      <a:pt x="1609597" y="0"/>
                    </a:moveTo>
                    <a:lnTo>
                      <a:pt x="120903" y="0"/>
                    </a:lnTo>
                    <a:lnTo>
                      <a:pt x="111887" y="3111"/>
                    </a:lnTo>
                    <a:lnTo>
                      <a:pt x="107442" y="7772"/>
                    </a:lnTo>
                    <a:lnTo>
                      <a:pt x="4444" y="121348"/>
                    </a:lnTo>
                    <a:lnTo>
                      <a:pt x="0" y="124460"/>
                    </a:lnTo>
                    <a:lnTo>
                      <a:pt x="0" y="130683"/>
                    </a:lnTo>
                    <a:lnTo>
                      <a:pt x="1992" y="138191"/>
                    </a:lnTo>
                    <a:lnTo>
                      <a:pt x="7556" y="144098"/>
                    </a:lnTo>
                    <a:lnTo>
                      <a:pt x="16073" y="147965"/>
                    </a:lnTo>
                    <a:lnTo>
                      <a:pt x="26924" y="149352"/>
                    </a:lnTo>
                    <a:lnTo>
                      <a:pt x="1705864" y="149352"/>
                    </a:lnTo>
                    <a:lnTo>
                      <a:pt x="1710308" y="147789"/>
                    </a:lnTo>
                    <a:lnTo>
                      <a:pt x="1718645" y="142345"/>
                    </a:lnTo>
                    <a:lnTo>
                      <a:pt x="1723183" y="135736"/>
                    </a:lnTo>
                    <a:lnTo>
                      <a:pt x="1723507" y="128542"/>
                    </a:lnTo>
                    <a:lnTo>
                      <a:pt x="1719198" y="121348"/>
                    </a:lnTo>
                    <a:lnTo>
                      <a:pt x="1623059" y="9334"/>
                    </a:lnTo>
                    <a:lnTo>
                      <a:pt x="1618487" y="3111"/>
                    </a:lnTo>
                    <a:close/>
                  </a:path>
                </a:pathLst>
              </a:custGeom>
              <a:solidFill>
                <a:srgbClr val="BEBC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g3712235ccfd_0_2223"/>
              <p:cNvSpPr/>
              <p:nvPr/>
            </p:nvSpPr>
            <p:spPr>
              <a:xfrm>
                <a:off x="3759257" y="5506868"/>
                <a:ext cx="153600" cy="154800"/>
              </a:xfrm>
              <a:prstGeom prst="rect">
                <a:avLst/>
              </a:prstGeom>
              <a:blipFill rotWithShape="1">
                <a:blip r:embed="rId3">
                  <a:alphaModFix/>
                </a:blip>
                <a:stretch>
                  <a:fillRect b="0" l="0" r="0" t="0"/>
                </a:stretch>
              </a:blip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62" name="Google Shape;962;g3712235ccfd_0_2223"/>
          <p:cNvSpPr txBox="1"/>
          <p:nvPr>
            <p:ph type="title"/>
          </p:nvPr>
        </p:nvSpPr>
        <p:spPr>
          <a:xfrm>
            <a:off x="304800" y="266700"/>
            <a:ext cx="82566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 for Active Directory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g3712235ccfd_0_2223"/>
          <p:cNvSpPr/>
          <p:nvPr/>
        </p:nvSpPr>
        <p:spPr>
          <a:xfrm>
            <a:off x="7914287" y="2217194"/>
            <a:ext cx="4025400" cy="28614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LDAP Users: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0" lvl="0" marL="12700" marR="46164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The password policy is managed by Active  Directory.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Arial"/>
              <a:buNone/>
            </a:pPr>
            <a:r>
              <a:t/>
            </a:r>
            <a:endParaRPr b="0" i="0" sz="175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Non-LDAP Users: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The password policy is managed by ServoDocs.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964" name="Google Shape;964;g3712235ccfd_0_2223"/>
          <p:cNvSpPr txBox="1"/>
          <p:nvPr/>
        </p:nvSpPr>
        <p:spPr>
          <a:xfrm>
            <a:off x="459098" y="1477248"/>
            <a:ext cx="7111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5" name="Google Shape;965;g3712235ccfd_0_2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7169" y="2146128"/>
            <a:ext cx="3175226" cy="3591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6" name="Google Shape;966;g3712235ccfd_0_2223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967" name="Google Shape;967;g3712235ccfd_0_2223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968" name="Google Shape;968;g3712235ccfd_0_2223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3712235ccfd_0_2239"/>
          <p:cNvSpPr txBox="1"/>
          <p:nvPr>
            <p:ph type="title"/>
          </p:nvPr>
        </p:nvSpPr>
        <p:spPr>
          <a:xfrm>
            <a:off x="342167" y="318055"/>
            <a:ext cx="106176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Group Management</a:t>
            </a:r>
            <a:endParaRPr/>
          </a:p>
        </p:txBody>
      </p:sp>
      <p:sp>
        <p:nvSpPr>
          <p:cNvPr id="974" name="Google Shape;974;g3712235ccfd_0_2239"/>
          <p:cNvSpPr/>
          <p:nvPr/>
        </p:nvSpPr>
        <p:spPr>
          <a:xfrm>
            <a:off x="325821" y="1461383"/>
            <a:ext cx="7283700" cy="4320900"/>
          </a:xfrm>
          <a:prstGeom prst="roundRect">
            <a:avLst>
              <a:gd fmla="val 1686" name="adj"/>
            </a:avLst>
          </a:prstGeom>
          <a:noFill/>
          <a:ln cap="flat" cmpd="sng" w="184150">
            <a:solidFill>
              <a:srgbClr val="F2F2F2">
                <a:alpha val="9843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5" name="Google Shape;975;g3712235ccfd_0_2239"/>
          <p:cNvGrpSpPr/>
          <p:nvPr/>
        </p:nvGrpSpPr>
        <p:grpSpPr>
          <a:xfrm>
            <a:off x="2920454" y="5714495"/>
            <a:ext cx="2095112" cy="876138"/>
            <a:chOff x="2761414" y="5506868"/>
            <a:chExt cx="2146411" cy="905756"/>
          </a:xfrm>
        </p:grpSpPr>
        <p:sp>
          <p:nvSpPr>
            <p:cNvPr id="976" name="Google Shape;976;g3712235ccfd_0_2239"/>
            <p:cNvSpPr/>
            <p:nvPr/>
          </p:nvSpPr>
          <p:spPr>
            <a:xfrm>
              <a:off x="2857500" y="5709782"/>
              <a:ext cx="1947728" cy="490633"/>
            </a:xfrm>
            <a:custGeom>
              <a:rect b="b" l="l" r="r" t="t"/>
              <a:pathLst>
                <a:path extrusionOk="0" h="388620" w="1501139">
                  <a:moveTo>
                    <a:pt x="1394079" y="0"/>
                  </a:moveTo>
                  <a:lnTo>
                    <a:pt x="116205" y="0"/>
                  </a:lnTo>
                  <a:lnTo>
                    <a:pt x="0" y="388619"/>
                  </a:lnTo>
                  <a:lnTo>
                    <a:pt x="1501140" y="388619"/>
                  </a:lnTo>
                  <a:lnTo>
                    <a:pt x="1394079" y="0"/>
                  </a:lnTo>
                  <a:close/>
                </a:path>
              </a:pathLst>
            </a:custGeom>
            <a:solidFill>
              <a:srgbClr val="D2D0D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g3712235ccfd_0_2239"/>
            <p:cNvSpPr/>
            <p:nvPr/>
          </p:nvSpPr>
          <p:spPr>
            <a:xfrm>
              <a:off x="2761414" y="6052211"/>
              <a:ext cx="2146411" cy="360413"/>
            </a:xfrm>
            <a:custGeom>
              <a:rect b="b" l="l" r="r" t="t"/>
              <a:pathLst>
                <a:path extrusionOk="0" h="149860" w="1724025">
                  <a:moveTo>
                    <a:pt x="1609597" y="0"/>
                  </a:moveTo>
                  <a:lnTo>
                    <a:pt x="120903" y="0"/>
                  </a:lnTo>
                  <a:lnTo>
                    <a:pt x="111887" y="3111"/>
                  </a:lnTo>
                  <a:lnTo>
                    <a:pt x="107442" y="7772"/>
                  </a:lnTo>
                  <a:lnTo>
                    <a:pt x="4444" y="121348"/>
                  </a:lnTo>
                  <a:lnTo>
                    <a:pt x="0" y="124460"/>
                  </a:lnTo>
                  <a:lnTo>
                    <a:pt x="0" y="130683"/>
                  </a:lnTo>
                  <a:lnTo>
                    <a:pt x="1992" y="138191"/>
                  </a:lnTo>
                  <a:lnTo>
                    <a:pt x="7556" y="144098"/>
                  </a:lnTo>
                  <a:lnTo>
                    <a:pt x="16073" y="147965"/>
                  </a:lnTo>
                  <a:lnTo>
                    <a:pt x="26924" y="149352"/>
                  </a:lnTo>
                  <a:lnTo>
                    <a:pt x="1705864" y="149352"/>
                  </a:lnTo>
                  <a:lnTo>
                    <a:pt x="1710308" y="147789"/>
                  </a:lnTo>
                  <a:lnTo>
                    <a:pt x="1718645" y="142345"/>
                  </a:lnTo>
                  <a:lnTo>
                    <a:pt x="1723183" y="135736"/>
                  </a:lnTo>
                  <a:lnTo>
                    <a:pt x="1723507" y="128542"/>
                  </a:lnTo>
                  <a:lnTo>
                    <a:pt x="1719198" y="121348"/>
                  </a:lnTo>
                  <a:lnTo>
                    <a:pt x="1623059" y="9334"/>
                  </a:lnTo>
                  <a:lnTo>
                    <a:pt x="1618487" y="3111"/>
                  </a:lnTo>
                  <a:close/>
                </a:path>
              </a:pathLst>
            </a:custGeom>
            <a:solidFill>
              <a:srgbClr val="BEBC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g3712235ccfd_0_2239"/>
            <p:cNvSpPr/>
            <p:nvPr/>
          </p:nvSpPr>
          <p:spPr>
            <a:xfrm>
              <a:off x="3759257" y="5506868"/>
              <a:ext cx="153600" cy="154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9" name="Google Shape;979;g3712235ccfd_0_2239"/>
          <p:cNvSpPr/>
          <p:nvPr/>
        </p:nvSpPr>
        <p:spPr>
          <a:xfrm>
            <a:off x="7934694" y="2731853"/>
            <a:ext cx="4057800" cy="20673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2700" marR="24828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Groups &amp; Users can have a many-to-many relationship i.e., 1  group can have multiple users and 1 user can be part of multiple groups.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980" name="Google Shape;980;g3712235ccfd_0_2239"/>
          <p:cNvSpPr txBox="1"/>
          <p:nvPr/>
        </p:nvSpPr>
        <p:spPr>
          <a:xfrm>
            <a:off x="459098" y="1320410"/>
            <a:ext cx="70545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1" name="Google Shape;981;g3712235ccfd_0_22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168" y="1999476"/>
            <a:ext cx="7267325" cy="3706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2" name="Google Shape;982;g3712235ccfd_0_2239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983" name="Google Shape;983;g3712235ccfd_0_2239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984" name="Google Shape;984;g3712235ccfd_0_2239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g3712235ccfd_0_92"/>
          <p:cNvGrpSpPr/>
          <p:nvPr/>
        </p:nvGrpSpPr>
        <p:grpSpPr>
          <a:xfrm>
            <a:off x="186227" y="1373750"/>
            <a:ext cx="3815656" cy="3497250"/>
            <a:chOff x="-33387" y="21476"/>
            <a:chExt cx="3362700" cy="3497250"/>
          </a:xfrm>
        </p:grpSpPr>
        <p:sp>
          <p:nvSpPr>
            <p:cNvPr id="311" name="Google Shape;311;g3712235ccfd_0_92"/>
            <p:cNvSpPr txBox="1"/>
            <p:nvPr/>
          </p:nvSpPr>
          <p:spPr>
            <a:xfrm>
              <a:off x="-33387" y="21476"/>
              <a:ext cx="3362700" cy="101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13775" lIns="199125" spcFirstLastPara="1" rIns="199125" wrap="square" tIns="113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1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1" lang="en-U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Digital </a:t>
              </a:r>
              <a:r>
                <a:rPr b="1" i="1"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Lend</a:t>
              </a:r>
              <a:r>
                <a:rPr b="1" i="1" lang="en-U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ing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1" i="1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g3712235ccfd_0_92"/>
            <p:cNvSpPr txBox="1"/>
            <p:nvPr/>
          </p:nvSpPr>
          <p:spPr>
            <a:xfrm>
              <a:off x="-33387" y="1033826"/>
              <a:ext cx="3362700" cy="24849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anchorCtr="0" anchor="t" bIns="144000" lIns="96000" spcFirstLastPara="1" rIns="128000" wrap="square" tIns="96000">
              <a:noAutofit/>
            </a:bodyPr>
            <a:lstStyle/>
            <a:p>
              <a:pPr indent="-57150" lvl="1" marL="1714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313" name="Google Shape;313;g3712235ccfd_0_92"/>
          <p:cNvGrpSpPr/>
          <p:nvPr/>
        </p:nvGrpSpPr>
        <p:grpSpPr>
          <a:xfrm>
            <a:off x="4195640" y="1373750"/>
            <a:ext cx="3815656" cy="3497250"/>
            <a:chOff x="-33387" y="21476"/>
            <a:chExt cx="3362700" cy="3497250"/>
          </a:xfrm>
        </p:grpSpPr>
        <p:sp>
          <p:nvSpPr>
            <p:cNvPr id="314" name="Google Shape;314;g3712235ccfd_0_92"/>
            <p:cNvSpPr txBox="1"/>
            <p:nvPr/>
          </p:nvSpPr>
          <p:spPr>
            <a:xfrm>
              <a:off x="-33387" y="21476"/>
              <a:ext cx="3362700" cy="101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13775" lIns="199125" spcFirstLastPara="1" rIns="199125" wrap="square" tIns="113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1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1" lang="en-U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Digital </a:t>
              </a:r>
              <a:r>
                <a:rPr b="1" i="1"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Bank</a:t>
              </a:r>
              <a:r>
                <a:rPr b="1" i="1" lang="en-U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ing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1" i="1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g3712235ccfd_0_92"/>
            <p:cNvSpPr txBox="1"/>
            <p:nvPr/>
          </p:nvSpPr>
          <p:spPr>
            <a:xfrm>
              <a:off x="-33387" y="1033826"/>
              <a:ext cx="3362700" cy="24849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anchorCtr="0" anchor="t" bIns="144000" lIns="96000" spcFirstLastPara="1" rIns="128000" wrap="square" tIns="96000">
              <a:noAutofit/>
            </a:bodyPr>
            <a:lstStyle/>
            <a:p>
              <a:pPr indent="-57150" lvl="1" marL="1714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316" name="Google Shape;316;g3712235ccfd_0_92"/>
          <p:cNvGrpSpPr/>
          <p:nvPr/>
        </p:nvGrpSpPr>
        <p:grpSpPr>
          <a:xfrm>
            <a:off x="8193890" y="1373750"/>
            <a:ext cx="3815656" cy="3497250"/>
            <a:chOff x="-33387" y="21476"/>
            <a:chExt cx="3362700" cy="3497250"/>
          </a:xfrm>
        </p:grpSpPr>
        <p:sp>
          <p:nvSpPr>
            <p:cNvPr id="317" name="Google Shape;317;g3712235ccfd_0_92"/>
            <p:cNvSpPr txBox="1"/>
            <p:nvPr/>
          </p:nvSpPr>
          <p:spPr>
            <a:xfrm>
              <a:off x="-33387" y="21476"/>
              <a:ext cx="3362700" cy="1012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13775" lIns="199125" spcFirstLastPara="1" rIns="199125" wrap="square" tIns="113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1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1" lang="en-US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Regulatory Solutions (RBI)</a:t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1" i="1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g3712235ccfd_0_92"/>
            <p:cNvSpPr txBox="1"/>
            <p:nvPr/>
          </p:nvSpPr>
          <p:spPr>
            <a:xfrm>
              <a:off x="-33387" y="1033826"/>
              <a:ext cx="3362700" cy="2484900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anchorCtr="0" anchor="t" bIns="144000" lIns="96000" spcFirstLastPara="1" rIns="128000" wrap="square" tIns="96000">
              <a:noAutofit/>
            </a:bodyPr>
            <a:lstStyle/>
            <a:p>
              <a:pPr indent="-57150" lvl="1" marL="1714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319" name="Google Shape;319;g3712235ccfd_0_92"/>
          <p:cNvSpPr txBox="1"/>
          <p:nvPr/>
        </p:nvSpPr>
        <p:spPr>
          <a:xfrm>
            <a:off x="2045661" y="4820109"/>
            <a:ext cx="24279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850" lIns="33850" spcFirstLastPara="1" rIns="33850" wrap="square" tIns="33850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3712235ccfd_0_92"/>
          <p:cNvSpPr txBox="1"/>
          <p:nvPr/>
        </p:nvSpPr>
        <p:spPr>
          <a:xfrm>
            <a:off x="451133" y="292754"/>
            <a:ext cx="1036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Glimpse of </a:t>
            </a:r>
            <a:r>
              <a:rPr b="1"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Servosys Platform &amp; Solutions </a:t>
            </a:r>
            <a:endParaRPr b="1" i="0" sz="3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1" name="Google Shape;321;g3712235ccfd_0_92"/>
          <p:cNvSpPr/>
          <p:nvPr/>
        </p:nvSpPr>
        <p:spPr>
          <a:xfrm>
            <a:off x="4124395" y="5143626"/>
            <a:ext cx="2263402" cy="376047"/>
          </a:xfrm>
          <a:custGeom>
            <a:rect b="b" l="l" r="r" t="t"/>
            <a:pathLst>
              <a:path extrusionOk="0" h="134784" w="984088">
                <a:moveTo>
                  <a:pt x="67392" y="0"/>
                </a:moveTo>
                <a:lnTo>
                  <a:pt x="916697" y="0"/>
                </a:lnTo>
                <a:cubicBezTo>
                  <a:pt x="934570" y="0"/>
                  <a:pt x="951711" y="7100"/>
                  <a:pt x="964350" y="19739"/>
                </a:cubicBezTo>
                <a:cubicBezTo>
                  <a:pt x="976988" y="32377"/>
                  <a:pt x="984088" y="49518"/>
                  <a:pt x="984088" y="67392"/>
                </a:cubicBezTo>
                <a:lnTo>
                  <a:pt x="984088" y="67392"/>
                </a:lnTo>
                <a:cubicBezTo>
                  <a:pt x="984088" y="104611"/>
                  <a:pt x="953916" y="134784"/>
                  <a:pt x="916697" y="134784"/>
                </a:cubicBezTo>
                <a:lnTo>
                  <a:pt x="67392" y="134784"/>
                </a:lnTo>
                <a:cubicBezTo>
                  <a:pt x="49518" y="134784"/>
                  <a:pt x="32377" y="127683"/>
                  <a:pt x="19739" y="115045"/>
                </a:cubicBezTo>
                <a:cubicBezTo>
                  <a:pt x="7100" y="102407"/>
                  <a:pt x="0" y="85265"/>
                  <a:pt x="0" y="67392"/>
                </a:cubicBezTo>
                <a:lnTo>
                  <a:pt x="0" y="67392"/>
                </a:lnTo>
                <a:cubicBezTo>
                  <a:pt x="0" y="49518"/>
                  <a:pt x="7100" y="32377"/>
                  <a:pt x="19739" y="19739"/>
                </a:cubicBezTo>
                <a:cubicBezTo>
                  <a:pt x="32377" y="7100"/>
                  <a:pt x="49518" y="0"/>
                  <a:pt x="6739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In-built BRE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3712235ccfd_0_92"/>
          <p:cNvSpPr/>
          <p:nvPr/>
        </p:nvSpPr>
        <p:spPr>
          <a:xfrm>
            <a:off x="1717650" y="5140099"/>
            <a:ext cx="2263402" cy="380765"/>
          </a:xfrm>
          <a:custGeom>
            <a:rect b="b" l="l" r="r" t="t"/>
            <a:pathLst>
              <a:path extrusionOk="0" h="134784" w="984088">
                <a:moveTo>
                  <a:pt x="67392" y="0"/>
                </a:moveTo>
                <a:lnTo>
                  <a:pt x="916697" y="0"/>
                </a:lnTo>
                <a:cubicBezTo>
                  <a:pt x="934570" y="0"/>
                  <a:pt x="951711" y="7100"/>
                  <a:pt x="964350" y="19739"/>
                </a:cubicBezTo>
                <a:cubicBezTo>
                  <a:pt x="976988" y="32377"/>
                  <a:pt x="984088" y="49518"/>
                  <a:pt x="984088" y="67392"/>
                </a:cubicBezTo>
                <a:lnTo>
                  <a:pt x="984088" y="67392"/>
                </a:lnTo>
                <a:cubicBezTo>
                  <a:pt x="984088" y="104611"/>
                  <a:pt x="953916" y="134784"/>
                  <a:pt x="916697" y="134784"/>
                </a:cubicBezTo>
                <a:lnTo>
                  <a:pt x="67392" y="134784"/>
                </a:lnTo>
                <a:cubicBezTo>
                  <a:pt x="49518" y="134784"/>
                  <a:pt x="32377" y="127683"/>
                  <a:pt x="19739" y="115045"/>
                </a:cubicBezTo>
                <a:cubicBezTo>
                  <a:pt x="7100" y="102407"/>
                  <a:pt x="0" y="85265"/>
                  <a:pt x="0" y="67392"/>
                </a:cubicBezTo>
                <a:lnTo>
                  <a:pt x="0" y="67392"/>
                </a:lnTo>
                <a:cubicBezTo>
                  <a:pt x="0" y="49518"/>
                  <a:pt x="7100" y="32377"/>
                  <a:pt x="19739" y="19739"/>
                </a:cubicBezTo>
                <a:cubicBezTo>
                  <a:pt x="32377" y="7100"/>
                  <a:pt x="49518" y="0"/>
                  <a:pt x="6739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Low Code BPM Platform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3712235ccfd_0_92"/>
          <p:cNvSpPr/>
          <p:nvPr/>
        </p:nvSpPr>
        <p:spPr>
          <a:xfrm>
            <a:off x="9212899" y="5677025"/>
            <a:ext cx="2184675" cy="380765"/>
          </a:xfrm>
          <a:custGeom>
            <a:rect b="b" l="l" r="r" t="t"/>
            <a:pathLst>
              <a:path extrusionOk="0" h="134784" w="984088">
                <a:moveTo>
                  <a:pt x="67392" y="0"/>
                </a:moveTo>
                <a:lnTo>
                  <a:pt x="916697" y="0"/>
                </a:lnTo>
                <a:cubicBezTo>
                  <a:pt x="934570" y="0"/>
                  <a:pt x="951711" y="7100"/>
                  <a:pt x="964350" y="19739"/>
                </a:cubicBezTo>
                <a:cubicBezTo>
                  <a:pt x="976988" y="32377"/>
                  <a:pt x="984088" y="49518"/>
                  <a:pt x="984088" y="67392"/>
                </a:cubicBezTo>
                <a:lnTo>
                  <a:pt x="984088" y="67392"/>
                </a:lnTo>
                <a:cubicBezTo>
                  <a:pt x="984088" y="104611"/>
                  <a:pt x="953916" y="134784"/>
                  <a:pt x="916697" y="134784"/>
                </a:cubicBezTo>
                <a:lnTo>
                  <a:pt x="67392" y="134784"/>
                </a:lnTo>
                <a:cubicBezTo>
                  <a:pt x="49518" y="134784"/>
                  <a:pt x="32377" y="127683"/>
                  <a:pt x="19739" y="115045"/>
                </a:cubicBezTo>
                <a:cubicBezTo>
                  <a:pt x="7100" y="102407"/>
                  <a:pt x="0" y="85265"/>
                  <a:pt x="0" y="67392"/>
                </a:cubicBezTo>
                <a:lnTo>
                  <a:pt x="0" y="67392"/>
                </a:lnTo>
                <a:cubicBezTo>
                  <a:pt x="0" y="49518"/>
                  <a:pt x="7100" y="32377"/>
                  <a:pt x="19739" y="19739"/>
                </a:cubicBezTo>
                <a:cubicBezTo>
                  <a:pt x="32377" y="7100"/>
                  <a:pt x="49518" y="0"/>
                  <a:pt x="6739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Dashboard &amp; MIS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3712235ccfd_0_92"/>
          <p:cNvSpPr/>
          <p:nvPr/>
        </p:nvSpPr>
        <p:spPr>
          <a:xfrm>
            <a:off x="6540381" y="5140100"/>
            <a:ext cx="2477442" cy="380765"/>
          </a:xfrm>
          <a:custGeom>
            <a:rect b="b" l="l" r="r" t="t"/>
            <a:pathLst>
              <a:path extrusionOk="0" h="134784" w="984088">
                <a:moveTo>
                  <a:pt x="67392" y="0"/>
                </a:moveTo>
                <a:lnTo>
                  <a:pt x="916697" y="0"/>
                </a:lnTo>
                <a:cubicBezTo>
                  <a:pt x="934570" y="0"/>
                  <a:pt x="951711" y="7100"/>
                  <a:pt x="964350" y="19739"/>
                </a:cubicBezTo>
                <a:cubicBezTo>
                  <a:pt x="976988" y="32377"/>
                  <a:pt x="984088" y="49518"/>
                  <a:pt x="984088" y="67392"/>
                </a:cubicBezTo>
                <a:lnTo>
                  <a:pt x="984088" y="67392"/>
                </a:lnTo>
                <a:cubicBezTo>
                  <a:pt x="984088" y="104611"/>
                  <a:pt x="953916" y="134784"/>
                  <a:pt x="916697" y="134784"/>
                </a:cubicBezTo>
                <a:lnTo>
                  <a:pt x="67392" y="134784"/>
                </a:lnTo>
                <a:cubicBezTo>
                  <a:pt x="49518" y="134784"/>
                  <a:pt x="32377" y="127683"/>
                  <a:pt x="19739" y="115045"/>
                </a:cubicBezTo>
                <a:cubicBezTo>
                  <a:pt x="7100" y="102407"/>
                  <a:pt x="0" y="85265"/>
                  <a:pt x="0" y="67392"/>
                </a:cubicBezTo>
                <a:lnTo>
                  <a:pt x="0" y="67392"/>
                </a:lnTo>
                <a:cubicBezTo>
                  <a:pt x="0" y="49518"/>
                  <a:pt x="7100" y="32377"/>
                  <a:pt x="19739" y="19739"/>
                </a:cubicBezTo>
                <a:cubicBezTo>
                  <a:pt x="32377" y="7100"/>
                  <a:pt x="49518" y="0"/>
                  <a:pt x="6739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Dynamic Doc Generation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712235ccfd_0_92"/>
          <p:cNvSpPr/>
          <p:nvPr/>
        </p:nvSpPr>
        <p:spPr>
          <a:xfrm>
            <a:off x="6601220" y="5677025"/>
            <a:ext cx="2428237" cy="380765"/>
          </a:xfrm>
          <a:custGeom>
            <a:rect b="b" l="l" r="r" t="t"/>
            <a:pathLst>
              <a:path extrusionOk="0" h="134784" w="984088">
                <a:moveTo>
                  <a:pt x="67392" y="0"/>
                </a:moveTo>
                <a:lnTo>
                  <a:pt x="916697" y="0"/>
                </a:lnTo>
                <a:cubicBezTo>
                  <a:pt x="934570" y="0"/>
                  <a:pt x="951711" y="7100"/>
                  <a:pt x="964350" y="19739"/>
                </a:cubicBezTo>
                <a:cubicBezTo>
                  <a:pt x="976988" y="32377"/>
                  <a:pt x="984088" y="49518"/>
                  <a:pt x="984088" y="67392"/>
                </a:cubicBezTo>
                <a:lnTo>
                  <a:pt x="984088" y="67392"/>
                </a:lnTo>
                <a:cubicBezTo>
                  <a:pt x="984088" y="104611"/>
                  <a:pt x="953916" y="134784"/>
                  <a:pt x="916697" y="134784"/>
                </a:cubicBezTo>
                <a:lnTo>
                  <a:pt x="67392" y="134784"/>
                </a:lnTo>
                <a:cubicBezTo>
                  <a:pt x="49518" y="134784"/>
                  <a:pt x="32377" y="127683"/>
                  <a:pt x="19739" y="115045"/>
                </a:cubicBezTo>
                <a:cubicBezTo>
                  <a:pt x="7100" y="102407"/>
                  <a:pt x="0" y="85265"/>
                  <a:pt x="0" y="67392"/>
                </a:cubicBezTo>
                <a:lnTo>
                  <a:pt x="0" y="67392"/>
                </a:lnTo>
                <a:cubicBezTo>
                  <a:pt x="0" y="49518"/>
                  <a:pt x="7100" y="32377"/>
                  <a:pt x="19739" y="19739"/>
                </a:cubicBezTo>
                <a:cubicBezTo>
                  <a:pt x="32377" y="7100"/>
                  <a:pt x="49518" y="0"/>
                  <a:pt x="6739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3rd Party App Integration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3712235ccfd_0_92"/>
          <p:cNvSpPr/>
          <p:nvPr/>
        </p:nvSpPr>
        <p:spPr>
          <a:xfrm>
            <a:off x="9156131" y="5128307"/>
            <a:ext cx="2241260" cy="380765"/>
          </a:xfrm>
          <a:custGeom>
            <a:rect b="b" l="l" r="r" t="t"/>
            <a:pathLst>
              <a:path extrusionOk="0" h="134784" w="984088">
                <a:moveTo>
                  <a:pt x="67392" y="0"/>
                </a:moveTo>
                <a:lnTo>
                  <a:pt x="916697" y="0"/>
                </a:lnTo>
                <a:cubicBezTo>
                  <a:pt x="934570" y="0"/>
                  <a:pt x="951711" y="7100"/>
                  <a:pt x="964350" y="19739"/>
                </a:cubicBezTo>
                <a:cubicBezTo>
                  <a:pt x="976988" y="32377"/>
                  <a:pt x="984088" y="49518"/>
                  <a:pt x="984088" y="67392"/>
                </a:cubicBezTo>
                <a:lnTo>
                  <a:pt x="984088" y="67392"/>
                </a:lnTo>
                <a:cubicBezTo>
                  <a:pt x="984088" y="104611"/>
                  <a:pt x="953916" y="134784"/>
                  <a:pt x="916697" y="134784"/>
                </a:cubicBezTo>
                <a:lnTo>
                  <a:pt x="67392" y="134784"/>
                </a:lnTo>
                <a:cubicBezTo>
                  <a:pt x="49518" y="134784"/>
                  <a:pt x="32377" y="127683"/>
                  <a:pt x="19739" y="115045"/>
                </a:cubicBezTo>
                <a:cubicBezTo>
                  <a:pt x="7100" y="102407"/>
                  <a:pt x="0" y="85265"/>
                  <a:pt x="0" y="67392"/>
                </a:cubicBezTo>
                <a:lnTo>
                  <a:pt x="0" y="67392"/>
                </a:lnTo>
                <a:cubicBezTo>
                  <a:pt x="0" y="49518"/>
                  <a:pt x="7100" y="32377"/>
                  <a:pt x="19739" y="19739"/>
                </a:cubicBezTo>
                <a:cubicBezTo>
                  <a:pt x="32377" y="7100"/>
                  <a:pt x="49518" y="0"/>
                  <a:pt x="6739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Audit Trails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712235ccfd_0_92"/>
          <p:cNvSpPr/>
          <p:nvPr/>
        </p:nvSpPr>
        <p:spPr>
          <a:xfrm>
            <a:off x="395190" y="4987711"/>
            <a:ext cx="1278346" cy="1246142"/>
          </a:xfrm>
          <a:custGeom>
            <a:rect b="b" l="l" r="r" t="t"/>
            <a:pathLst>
              <a:path extrusionOk="0" h="2176667" w="2194585">
                <a:moveTo>
                  <a:pt x="0" y="0"/>
                </a:moveTo>
                <a:lnTo>
                  <a:pt x="2194585" y="0"/>
                </a:lnTo>
                <a:lnTo>
                  <a:pt x="2194585" y="2176667"/>
                </a:lnTo>
                <a:lnTo>
                  <a:pt x="0" y="21766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38148" r="-3812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3712235ccfd_0_92"/>
          <p:cNvSpPr txBox="1"/>
          <p:nvPr/>
        </p:nvSpPr>
        <p:spPr>
          <a:xfrm>
            <a:off x="898472" y="6404969"/>
            <a:ext cx="10009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&amp; Security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CMMI Level 3, ISO 9001, ISO 27001, ISO 27701, ISO 20000, ISO 22301 </a:t>
            </a:r>
            <a:endParaRPr b="1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9" name="Google Shape;329;g3712235ccfd_0_92"/>
          <p:cNvCxnSpPr/>
          <p:nvPr/>
        </p:nvCxnSpPr>
        <p:spPr>
          <a:xfrm>
            <a:off x="409376" y="6350539"/>
            <a:ext cx="110163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0" name="Google Shape;330;g3712235ccfd_0_92"/>
          <p:cNvSpPr/>
          <p:nvPr/>
        </p:nvSpPr>
        <p:spPr>
          <a:xfrm>
            <a:off x="1552946" y="3941050"/>
            <a:ext cx="596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3712235ccfd_0_92"/>
          <p:cNvSpPr/>
          <p:nvPr/>
        </p:nvSpPr>
        <p:spPr>
          <a:xfrm>
            <a:off x="8317076" y="2609688"/>
            <a:ext cx="2669100" cy="285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Aadhaar Masking/PII Encryption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3712235ccfd_0_92"/>
          <p:cNvSpPr/>
          <p:nvPr/>
        </p:nvSpPr>
        <p:spPr>
          <a:xfrm>
            <a:off x="8317076" y="3888967"/>
            <a:ext cx="2669100" cy="29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Early Warning System (EWS)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3712235ccfd_0_92"/>
          <p:cNvSpPr/>
          <p:nvPr/>
        </p:nvSpPr>
        <p:spPr>
          <a:xfrm>
            <a:off x="4154375" y="5677025"/>
            <a:ext cx="2263402" cy="380765"/>
          </a:xfrm>
          <a:custGeom>
            <a:rect b="b" l="l" r="r" t="t"/>
            <a:pathLst>
              <a:path extrusionOk="0" h="134784" w="984088">
                <a:moveTo>
                  <a:pt x="67392" y="0"/>
                </a:moveTo>
                <a:lnTo>
                  <a:pt x="916697" y="0"/>
                </a:lnTo>
                <a:cubicBezTo>
                  <a:pt x="934570" y="0"/>
                  <a:pt x="951711" y="7100"/>
                  <a:pt x="964350" y="19739"/>
                </a:cubicBezTo>
                <a:cubicBezTo>
                  <a:pt x="976988" y="32377"/>
                  <a:pt x="984088" y="49518"/>
                  <a:pt x="984088" y="67392"/>
                </a:cubicBezTo>
                <a:lnTo>
                  <a:pt x="984088" y="67392"/>
                </a:lnTo>
                <a:cubicBezTo>
                  <a:pt x="984088" y="104611"/>
                  <a:pt x="953916" y="134784"/>
                  <a:pt x="916697" y="134784"/>
                </a:cubicBezTo>
                <a:lnTo>
                  <a:pt x="67392" y="134784"/>
                </a:lnTo>
                <a:cubicBezTo>
                  <a:pt x="49518" y="134784"/>
                  <a:pt x="32377" y="127683"/>
                  <a:pt x="19739" y="115045"/>
                </a:cubicBezTo>
                <a:cubicBezTo>
                  <a:pt x="7100" y="102407"/>
                  <a:pt x="0" y="85265"/>
                  <a:pt x="0" y="67392"/>
                </a:cubicBezTo>
                <a:lnTo>
                  <a:pt x="0" y="67392"/>
                </a:lnTo>
                <a:cubicBezTo>
                  <a:pt x="0" y="49518"/>
                  <a:pt x="7100" y="32377"/>
                  <a:pt x="19739" y="19739"/>
                </a:cubicBezTo>
                <a:cubicBezTo>
                  <a:pt x="32377" y="7100"/>
                  <a:pt x="49518" y="0"/>
                  <a:pt x="6739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Ready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3712235ccfd_0_92"/>
          <p:cNvSpPr/>
          <p:nvPr/>
        </p:nvSpPr>
        <p:spPr>
          <a:xfrm>
            <a:off x="1734583" y="5673938"/>
            <a:ext cx="2236340" cy="380765"/>
          </a:xfrm>
          <a:custGeom>
            <a:rect b="b" l="l" r="r" t="t"/>
            <a:pathLst>
              <a:path extrusionOk="0" h="134784" w="984088">
                <a:moveTo>
                  <a:pt x="67392" y="0"/>
                </a:moveTo>
                <a:lnTo>
                  <a:pt x="916697" y="0"/>
                </a:lnTo>
                <a:cubicBezTo>
                  <a:pt x="934570" y="0"/>
                  <a:pt x="951711" y="7100"/>
                  <a:pt x="964350" y="19739"/>
                </a:cubicBezTo>
                <a:cubicBezTo>
                  <a:pt x="976988" y="32377"/>
                  <a:pt x="984088" y="49518"/>
                  <a:pt x="984088" y="67392"/>
                </a:cubicBezTo>
                <a:lnTo>
                  <a:pt x="984088" y="67392"/>
                </a:lnTo>
                <a:cubicBezTo>
                  <a:pt x="984088" y="104611"/>
                  <a:pt x="953916" y="134784"/>
                  <a:pt x="916697" y="134784"/>
                </a:cubicBezTo>
                <a:lnTo>
                  <a:pt x="67392" y="134784"/>
                </a:lnTo>
                <a:cubicBezTo>
                  <a:pt x="49518" y="134784"/>
                  <a:pt x="32377" y="127683"/>
                  <a:pt x="19739" y="115045"/>
                </a:cubicBezTo>
                <a:cubicBezTo>
                  <a:pt x="7100" y="102407"/>
                  <a:pt x="0" y="85265"/>
                  <a:pt x="0" y="67392"/>
                </a:cubicBezTo>
                <a:lnTo>
                  <a:pt x="0" y="67392"/>
                </a:lnTo>
                <a:cubicBezTo>
                  <a:pt x="0" y="49518"/>
                  <a:pt x="7100" y="32377"/>
                  <a:pt x="19739" y="19739"/>
                </a:cubicBezTo>
                <a:cubicBezTo>
                  <a:pt x="32377" y="7100"/>
                  <a:pt x="49518" y="0"/>
                  <a:pt x="67392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Routing Rule Engine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3712235ccfd_0_92"/>
          <p:cNvSpPr/>
          <p:nvPr/>
        </p:nvSpPr>
        <p:spPr>
          <a:xfrm>
            <a:off x="4232959" y="2439585"/>
            <a:ext cx="3390000" cy="3483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Onboarding Solution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3712235ccfd_0_92"/>
          <p:cNvSpPr/>
          <p:nvPr/>
        </p:nvSpPr>
        <p:spPr>
          <a:xfrm>
            <a:off x="4230796" y="4282843"/>
            <a:ext cx="3419100" cy="5445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Customer Service Request/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Online Dispute Resolution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3712235ccfd_0_92"/>
          <p:cNvSpPr/>
          <p:nvPr/>
        </p:nvSpPr>
        <p:spPr>
          <a:xfrm>
            <a:off x="1597325" y="2793675"/>
            <a:ext cx="1230300" cy="2622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SME | MSME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3712235ccfd_0_92"/>
          <p:cNvSpPr/>
          <p:nvPr/>
        </p:nvSpPr>
        <p:spPr>
          <a:xfrm>
            <a:off x="2899600" y="2793687"/>
            <a:ext cx="718200" cy="2622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Retail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3712235ccfd_0_92"/>
          <p:cNvSpPr/>
          <p:nvPr/>
        </p:nvSpPr>
        <p:spPr>
          <a:xfrm>
            <a:off x="285175" y="3449150"/>
            <a:ext cx="3685800" cy="3039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Personal/  Vehicle/ Gold/ Consumer Durable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3712235ccfd_0_92"/>
          <p:cNvSpPr/>
          <p:nvPr/>
        </p:nvSpPr>
        <p:spPr>
          <a:xfrm>
            <a:off x="216154" y="2436409"/>
            <a:ext cx="3570300" cy="3102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Loan Origination System LOS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3712235ccfd_0_92"/>
          <p:cNvSpPr/>
          <p:nvPr/>
        </p:nvSpPr>
        <p:spPr>
          <a:xfrm>
            <a:off x="279009" y="2793950"/>
            <a:ext cx="977400" cy="2622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Corporate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3712235ccfd_0_92"/>
          <p:cNvSpPr/>
          <p:nvPr/>
        </p:nvSpPr>
        <p:spPr>
          <a:xfrm>
            <a:off x="279009" y="3126775"/>
            <a:ext cx="1230300" cy="2622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Microfinance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3712235ccfd_0_92"/>
          <p:cNvSpPr/>
          <p:nvPr/>
        </p:nvSpPr>
        <p:spPr>
          <a:xfrm>
            <a:off x="279009" y="3824203"/>
            <a:ext cx="2427900" cy="2622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Home Loan | LAP | Mortgage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3712235ccfd_0_92"/>
          <p:cNvSpPr/>
          <p:nvPr/>
        </p:nvSpPr>
        <p:spPr>
          <a:xfrm>
            <a:off x="285189" y="4133545"/>
            <a:ext cx="2427900" cy="2754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Agri KCC – Kisaan Credit Card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3712235ccfd_0_92"/>
          <p:cNvSpPr/>
          <p:nvPr/>
        </p:nvSpPr>
        <p:spPr>
          <a:xfrm>
            <a:off x="1629259" y="3127062"/>
            <a:ext cx="1892700" cy="2790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Credit Card Issuance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3712235ccfd_0_92"/>
          <p:cNvSpPr/>
          <p:nvPr/>
        </p:nvSpPr>
        <p:spPr>
          <a:xfrm>
            <a:off x="8317076" y="3003284"/>
            <a:ext cx="3032400" cy="3117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Enterprise Document Management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3712235ccfd_0_92"/>
          <p:cNvSpPr/>
          <p:nvPr/>
        </p:nvSpPr>
        <p:spPr>
          <a:xfrm>
            <a:off x="8317076" y="3474161"/>
            <a:ext cx="2669100" cy="2946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RERA Reporting (CFPM)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3712235ccfd_0_92"/>
          <p:cNvSpPr/>
          <p:nvPr/>
        </p:nvSpPr>
        <p:spPr>
          <a:xfrm>
            <a:off x="221648" y="4491107"/>
            <a:ext cx="3490500" cy="3264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Construction Finance Project Monitoring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3712235ccfd_0_92"/>
          <p:cNvSpPr/>
          <p:nvPr/>
        </p:nvSpPr>
        <p:spPr>
          <a:xfrm>
            <a:off x="4280624" y="2888813"/>
            <a:ext cx="3032400" cy="3117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Savings Account – Individual/ Joint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3712235ccfd_0_92"/>
          <p:cNvSpPr/>
          <p:nvPr/>
        </p:nvSpPr>
        <p:spPr>
          <a:xfrm>
            <a:off x="4280624" y="3292433"/>
            <a:ext cx="3032400" cy="3117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 Account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3712235ccfd_0_92"/>
          <p:cNvSpPr/>
          <p:nvPr/>
        </p:nvSpPr>
        <p:spPr>
          <a:xfrm>
            <a:off x="4280624" y="3728259"/>
            <a:ext cx="3032400" cy="311700"/>
          </a:xfrm>
          <a:prstGeom prst="round2DiagRect">
            <a:avLst>
              <a:gd fmla="val 16667" name="adj1"/>
              <a:gd fmla="val 0" name="adj2"/>
            </a:avLst>
          </a:prstGeom>
          <a:solidFill>
            <a:schemeClr val="accen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FD /RD/ TD/ DDS/ MD 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g3712235ccfd_0_92"/>
          <p:cNvSpPr/>
          <p:nvPr/>
        </p:nvSpPr>
        <p:spPr>
          <a:xfrm>
            <a:off x="8239891" y="4278609"/>
            <a:ext cx="3274200" cy="5445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Asset Reconstruction Company Solution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3712235ccfd_0_2254"/>
          <p:cNvSpPr txBox="1"/>
          <p:nvPr>
            <p:ph type="title"/>
          </p:nvPr>
        </p:nvSpPr>
        <p:spPr>
          <a:xfrm>
            <a:off x="296999" y="273175"/>
            <a:ext cx="80763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Metadata Definitions</a:t>
            </a:r>
            <a:endParaRPr/>
          </a:p>
        </p:txBody>
      </p:sp>
      <p:sp>
        <p:nvSpPr>
          <p:cNvPr id="991" name="Google Shape;991;g3712235ccfd_0_2254"/>
          <p:cNvSpPr/>
          <p:nvPr/>
        </p:nvSpPr>
        <p:spPr>
          <a:xfrm>
            <a:off x="391136" y="1513644"/>
            <a:ext cx="7283700" cy="4148100"/>
          </a:xfrm>
          <a:prstGeom prst="roundRect">
            <a:avLst>
              <a:gd fmla="val 1686" name="adj"/>
            </a:avLst>
          </a:prstGeom>
          <a:noFill/>
          <a:ln cap="flat" cmpd="sng" w="184150">
            <a:solidFill>
              <a:srgbClr val="F2F2F2">
                <a:alpha val="9843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2" name="Google Shape;992;g3712235ccfd_0_2254"/>
          <p:cNvGrpSpPr/>
          <p:nvPr/>
        </p:nvGrpSpPr>
        <p:grpSpPr>
          <a:xfrm>
            <a:off x="2985769" y="5580483"/>
            <a:ext cx="2095112" cy="876138"/>
            <a:chOff x="2761414" y="5506868"/>
            <a:chExt cx="2146411" cy="905756"/>
          </a:xfrm>
        </p:grpSpPr>
        <p:sp>
          <p:nvSpPr>
            <p:cNvPr id="993" name="Google Shape;993;g3712235ccfd_0_2254"/>
            <p:cNvSpPr/>
            <p:nvPr/>
          </p:nvSpPr>
          <p:spPr>
            <a:xfrm>
              <a:off x="2857500" y="5709782"/>
              <a:ext cx="1947728" cy="490633"/>
            </a:xfrm>
            <a:custGeom>
              <a:rect b="b" l="l" r="r" t="t"/>
              <a:pathLst>
                <a:path extrusionOk="0" h="388620" w="1501139">
                  <a:moveTo>
                    <a:pt x="1394079" y="0"/>
                  </a:moveTo>
                  <a:lnTo>
                    <a:pt x="116205" y="0"/>
                  </a:lnTo>
                  <a:lnTo>
                    <a:pt x="0" y="388619"/>
                  </a:lnTo>
                  <a:lnTo>
                    <a:pt x="1501140" y="388619"/>
                  </a:lnTo>
                  <a:lnTo>
                    <a:pt x="1394079" y="0"/>
                  </a:lnTo>
                  <a:close/>
                </a:path>
              </a:pathLst>
            </a:custGeom>
            <a:solidFill>
              <a:srgbClr val="D2D0D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g3712235ccfd_0_2254"/>
            <p:cNvSpPr/>
            <p:nvPr/>
          </p:nvSpPr>
          <p:spPr>
            <a:xfrm>
              <a:off x="2761414" y="6052211"/>
              <a:ext cx="2146411" cy="360413"/>
            </a:xfrm>
            <a:custGeom>
              <a:rect b="b" l="l" r="r" t="t"/>
              <a:pathLst>
                <a:path extrusionOk="0" h="149860" w="1724025">
                  <a:moveTo>
                    <a:pt x="1609597" y="0"/>
                  </a:moveTo>
                  <a:lnTo>
                    <a:pt x="120903" y="0"/>
                  </a:lnTo>
                  <a:lnTo>
                    <a:pt x="111887" y="3111"/>
                  </a:lnTo>
                  <a:lnTo>
                    <a:pt x="107442" y="7772"/>
                  </a:lnTo>
                  <a:lnTo>
                    <a:pt x="4444" y="121348"/>
                  </a:lnTo>
                  <a:lnTo>
                    <a:pt x="0" y="124460"/>
                  </a:lnTo>
                  <a:lnTo>
                    <a:pt x="0" y="130683"/>
                  </a:lnTo>
                  <a:lnTo>
                    <a:pt x="1992" y="138191"/>
                  </a:lnTo>
                  <a:lnTo>
                    <a:pt x="7556" y="144098"/>
                  </a:lnTo>
                  <a:lnTo>
                    <a:pt x="16073" y="147965"/>
                  </a:lnTo>
                  <a:lnTo>
                    <a:pt x="26924" y="149352"/>
                  </a:lnTo>
                  <a:lnTo>
                    <a:pt x="1705864" y="149352"/>
                  </a:lnTo>
                  <a:lnTo>
                    <a:pt x="1710308" y="147789"/>
                  </a:lnTo>
                  <a:lnTo>
                    <a:pt x="1718645" y="142345"/>
                  </a:lnTo>
                  <a:lnTo>
                    <a:pt x="1723183" y="135736"/>
                  </a:lnTo>
                  <a:lnTo>
                    <a:pt x="1723507" y="128542"/>
                  </a:lnTo>
                  <a:lnTo>
                    <a:pt x="1719198" y="121348"/>
                  </a:lnTo>
                  <a:lnTo>
                    <a:pt x="1623059" y="9334"/>
                  </a:lnTo>
                  <a:lnTo>
                    <a:pt x="1618487" y="3111"/>
                  </a:lnTo>
                  <a:close/>
                </a:path>
              </a:pathLst>
            </a:custGeom>
            <a:solidFill>
              <a:srgbClr val="BEBC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g3712235ccfd_0_2254"/>
            <p:cNvSpPr/>
            <p:nvPr/>
          </p:nvSpPr>
          <p:spPr>
            <a:xfrm>
              <a:off x="3759257" y="5506868"/>
              <a:ext cx="153600" cy="154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6" name="Google Shape;996;g3712235ccfd_0_2254"/>
          <p:cNvSpPr/>
          <p:nvPr/>
        </p:nvSpPr>
        <p:spPr>
          <a:xfrm>
            <a:off x="7971054" y="2246815"/>
            <a:ext cx="3983400" cy="26256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7018" lvl="0" marL="299085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Document Type Restriction allowed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-287018" lvl="0" marL="299085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Restrict maximum size of document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-287018" lvl="0" marL="299085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Create any number of associated parameters for indexing purpose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-287018" lvl="0" marL="299085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Define mandatory parameters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997" name="Google Shape;997;g3712235ccfd_0_2254"/>
          <p:cNvSpPr txBox="1"/>
          <p:nvPr/>
        </p:nvSpPr>
        <p:spPr>
          <a:xfrm>
            <a:off x="475259" y="1390409"/>
            <a:ext cx="7111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8" name="Google Shape;998;g3712235ccfd_0_22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258" y="2049569"/>
            <a:ext cx="7195248" cy="3365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9" name="Google Shape;999;g3712235ccfd_0_2254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000" name="Google Shape;1000;g3712235ccfd_0_2254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001" name="Google Shape;1001;g3712235ccfd_0_2254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3712235ccfd_0_2270"/>
          <p:cNvSpPr txBox="1"/>
          <p:nvPr/>
        </p:nvSpPr>
        <p:spPr>
          <a:xfrm>
            <a:off x="325821" y="261297"/>
            <a:ext cx="83766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Rights Management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g3712235ccfd_0_2270"/>
          <p:cNvSpPr/>
          <p:nvPr/>
        </p:nvSpPr>
        <p:spPr>
          <a:xfrm>
            <a:off x="466377" y="1533171"/>
            <a:ext cx="7283700" cy="4148100"/>
          </a:xfrm>
          <a:prstGeom prst="roundRect">
            <a:avLst>
              <a:gd fmla="val 1686" name="adj"/>
            </a:avLst>
          </a:prstGeom>
          <a:noFill/>
          <a:ln cap="flat" cmpd="sng" w="184150">
            <a:solidFill>
              <a:srgbClr val="F2F2F2">
                <a:alpha val="9843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8" name="Google Shape;1008;g3712235ccfd_0_2270"/>
          <p:cNvGrpSpPr/>
          <p:nvPr/>
        </p:nvGrpSpPr>
        <p:grpSpPr>
          <a:xfrm>
            <a:off x="3051082" y="5606605"/>
            <a:ext cx="2095112" cy="876129"/>
            <a:chOff x="2761412" y="5506868"/>
            <a:chExt cx="2146411" cy="905747"/>
          </a:xfrm>
        </p:grpSpPr>
        <p:sp>
          <p:nvSpPr>
            <p:cNvPr id="1009" name="Google Shape;1009;g3712235ccfd_0_2270"/>
            <p:cNvSpPr/>
            <p:nvPr/>
          </p:nvSpPr>
          <p:spPr>
            <a:xfrm>
              <a:off x="2857496" y="5709771"/>
              <a:ext cx="1947728" cy="490633"/>
            </a:xfrm>
            <a:custGeom>
              <a:rect b="b" l="l" r="r" t="t"/>
              <a:pathLst>
                <a:path extrusionOk="0" h="388620" w="1501139">
                  <a:moveTo>
                    <a:pt x="1394079" y="0"/>
                  </a:moveTo>
                  <a:lnTo>
                    <a:pt x="116205" y="0"/>
                  </a:lnTo>
                  <a:lnTo>
                    <a:pt x="0" y="388619"/>
                  </a:lnTo>
                  <a:lnTo>
                    <a:pt x="1501140" y="388619"/>
                  </a:lnTo>
                  <a:lnTo>
                    <a:pt x="1394079" y="0"/>
                  </a:lnTo>
                  <a:close/>
                </a:path>
              </a:pathLst>
            </a:custGeom>
            <a:solidFill>
              <a:srgbClr val="D2D0D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g3712235ccfd_0_2270"/>
            <p:cNvSpPr/>
            <p:nvPr/>
          </p:nvSpPr>
          <p:spPr>
            <a:xfrm>
              <a:off x="2761412" y="6052202"/>
              <a:ext cx="2146411" cy="360413"/>
            </a:xfrm>
            <a:custGeom>
              <a:rect b="b" l="l" r="r" t="t"/>
              <a:pathLst>
                <a:path extrusionOk="0" h="149860" w="1724025">
                  <a:moveTo>
                    <a:pt x="1609597" y="0"/>
                  </a:moveTo>
                  <a:lnTo>
                    <a:pt x="120903" y="0"/>
                  </a:lnTo>
                  <a:lnTo>
                    <a:pt x="111887" y="3111"/>
                  </a:lnTo>
                  <a:lnTo>
                    <a:pt x="107442" y="7772"/>
                  </a:lnTo>
                  <a:lnTo>
                    <a:pt x="4444" y="121348"/>
                  </a:lnTo>
                  <a:lnTo>
                    <a:pt x="0" y="124460"/>
                  </a:lnTo>
                  <a:lnTo>
                    <a:pt x="0" y="130683"/>
                  </a:lnTo>
                  <a:lnTo>
                    <a:pt x="1992" y="138191"/>
                  </a:lnTo>
                  <a:lnTo>
                    <a:pt x="7556" y="144098"/>
                  </a:lnTo>
                  <a:lnTo>
                    <a:pt x="16073" y="147965"/>
                  </a:lnTo>
                  <a:lnTo>
                    <a:pt x="26924" y="149352"/>
                  </a:lnTo>
                  <a:lnTo>
                    <a:pt x="1705864" y="149352"/>
                  </a:lnTo>
                  <a:lnTo>
                    <a:pt x="1710308" y="147789"/>
                  </a:lnTo>
                  <a:lnTo>
                    <a:pt x="1718645" y="142345"/>
                  </a:lnTo>
                  <a:lnTo>
                    <a:pt x="1723183" y="135736"/>
                  </a:lnTo>
                  <a:lnTo>
                    <a:pt x="1723507" y="128542"/>
                  </a:lnTo>
                  <a:lnTo>
                    <a:pt x="1719198" y="121348"/>
                  </a:lnTo>
                  <a:lnTo>
                    <a:pt x="1623059" y="9334"/>
                  </a:lnTo>
                  <a:lnTo>
                    <a:pt x="1618487" y="3111"/>
                  </a:lnTo>
                  <a:close/>
                </a:path>
              </a:pathLst>
            </a:custGeom>
            <a:solidFill>
              <a:srgbClr val="BEBC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g3712235ccfd_0_2270"/>
            <p:cNvSpPr/>
            <p:nvPr/>
          </p:nvSpPr>
          <p:spPr>
            <a:xfrm>
              <a:off x="3759257" y="5506868"/>
              <a:ext cx="153600" cy="154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g3712235ccfd_0_2270"/>
          <p:cNvSpPr/>
          <p:nvPr/>
        </p:nvSpPr>
        <p:spPr>
          <a:xfrm>
            <a:off x="8026856" y="2851889"/>
            <a:ext cx="3969900" cy="15240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Define rights to metadata on the user and the group level, which gets associated  with documents and folders. Example – View Rights, Download Rights, Delete Rights etc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1013" name="Google Shape;1013;g3712235ccfd_0_2270"/>
          <p:cNvSpPr txBox="1"/>
          <p:nvPr/>
        </p:nvSpPr>
        <p:spPr>
          <a:xfrm>
            <a:off x="544334" y="1377377"/>
            <a:ext cx="7111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4" name="Google Shape;1014;g3712235ccfd_0_22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370" y="2694441"/>
            <a:ext cx="7064088" cy="24594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5" name="Google Shape;1015;g3712235ccfd_0_2270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016" name="Google Shape;1016;g3712235ccfd_0_2270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017" name="Google Shape;1017;g3712235ccfd_0_2270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3712235ccfd_0_2285"/>
          <p:cNvSpPr txBox="1"/>
          <p:nvPr/>
        </p:nvSpPr>
        <p:spPr>
          <a:xfrm>
            <a:off x="218620" y="281666"/>
            <a:ext cx="88470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Document Sharing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g3712235ccfd_0_2285"/>
          <p:cNvSpPr/>
          <p:nvPr/>
        </p:nvSpPr>
        <p:spPr>
          <a:xfrm>
            <a:off x="325821" y="1552829"/>
            <a:ext cx="7283700" cy="4148100"/>
          </a:xfrm>
          <a:prstGeom prst="roundRect">
            <a:avLst>
              <a:gd fmla="val 1686" name="adj"/>
            </a:avLst>
          </a:prstGeom>
          <a:noFill/>
          <a:ln cap="flat" cmpd="sng" w="184150">
            <a:solidFill>
              <a:srgbClr val="F2F2F2">
                <a:alpha val="9843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4" name="Google Shape;1024;g3712235ccfd_0_2285"/>
          <p:cNvGrpSpPr/>
          <p:nvPr/>
        </p:nvGrpSpPr>
        <p:grpSpPr>
          <a:xfrm>
            <a:off x="2920452" y="5606606"/>
            <a:ext cx="2095112" cy="876129"/>
            <a:chOff x="2761412" y="5506868"/>
            <a:chExt cx="2146411" cy="905747"/>
          </a:xfrm>
        </p:grpSpPr>
        <p:sp>
          <p:nvSpPr>
            <p:cNvPr id="1025" name="Google Shape;1025;g3712235ccfd_0_2285"/>
            <p:cNvSpPr/>
            <p:nvPr/>
          </p:nvSpPr>
          <p:spPr>
            <a:xfrm>
              <a:off x="2857496" y="5709771"/>
              <a:ext cx="1947728" cy="490633"/>
            </a:xfrm>
            <a:custGeom>
              <a:rect b="b" l="l" r="r" t="t"/>
              <a:pathLst>
                <a:path extrusionOk="0" h="388620" w="1501139">
                  <a:moveTo>
                    <a:pt x="1394079" y="0"/>
                  </a:moveTo>
                  <a:lnTo>
                    <a:pt x="116205" y="0"/>
                  </a:lnTo>
                  <a:lnTo>
                    <a:pt x="0" y="388619"/>
                  </a:lnTo>
                  <a:lnTo>
                    <a:pt x="1501140" y="388619"/>
                  </a:lnTo>
                  <a:lnTo>
                    <a:pt x="1394079" y="0"/>
                  </a:lnTo>
                  <a:close/>
                </a:path>
              </a:pathLst>
            </a:custGeom>
            <a:solidFill>
              <a:srgbClr val="D2D0D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g3712235ccfd_0_2285"/>
            <p:cNvSpPr/>
            <p:nvPr/>
          </p:nvSpPr>
          <p:spPr>
            <a:xfrm>
              <a:off x="2761412" y="6052202"/>
              <a:ext cx="2146411" cy="360413"/>
            </a:xfrm>
            <a:custGeom>
              <a:rect b="b" l="l" r="r" t="t"/>
              <a:pathLst>
                <a:path extrusionOk="0" h="149860" w="1724025">
                  <a:moveTo>
                    <a:pt x="1609597" y="0"/>
                  </a:moveTo>
                  <a:lnTo>
                    <a:pt x="120903" y="0"/>
                  </a:lnTo>
                  <a:lnTo>
                    <a:pt x="111887" y="3111"/>
                  </a:lnTo>
                  <a:lnTo>
                    <a:pt x="107442" y="7772"/>
                  </a:lnTo>
                  <a:lnTo>
                    <a:pt x="4444" y="121348"/>
                  </a:lnTo>
                  <a:lnTo>
                    <a:pt x="0" y="124460"/>
                  </a:lnTo>
                  <a:lnTo>
                    <a:pt x="0" y="130683"/>
                  </a:lnTo>
                  <a:lnTo>
                    <a:pt x="1992" y="138191"/>
                  </a:lnTo>
                  <a:lnTo>
                    <a:pt x="7556" y="144098"/>
                  </a:lnTo>
                  <a:lnTo>
                    <a:pt x="16073" y="147965"/>
                  </a:lnTo>
                  <a:lnTo>
                    <a:pt x="26924" y="149352"/>
                  </a:lnTo>
                  <a:lnTo>
                    <a:pt x="1705864" y="149352"/>
                  </a:lnTo>
                  <a:lnTo>
                    <a:pt x="1710308" y="147789"/>
                  </a:lnTo>
                  <a:lnTo>
                    <a:pt x="1718645" y="142345"/>
                  </a:lnTo>
                  <a:lnTo>
                    <a:pt x="1723183" y="135736"/>
                  </a:lnTo>
                  <a:lnTo>
                    <a:pt x="1723507" y="128542"/>
                  </a:lnTo>
                  <a:lnTo>
                    <a:pt x="1719198" y="121348"/>
                  </a:lnTo>
                  <a:lnTo>
                    <a:pt x="1623059" y="9334"/>
                  </a:lnTo>
                  <a:lnTo>
                    <a:pt x="1618487" y="3111"/>
                  </a:lnTo>
                  <a:close/>
                </a:path>
              </a:pathLst>
            </a:custGeom>
            <a:solidFill>
              <a:srgbClr val="BEBC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g3712235ccfd_0_2285"/>
            <p:cNvSpPr/>
            <p:nvPr/>
          </p:nvSpPr>
          <p:spPr>
            <a:xfrm>
              <a:off x="3759257" y="5506868"/>
              <a:ext cx="153600" cy="154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8" name="Google Shape;1028;g3712235ccfd_0_2285"/>
          <p:cNvSpPr/>
          <p:nvPr/>
        </p:nvSpPr>
        <p:spPr>
          <a:xfrm>
            <a:off x="7901252" y="2994346"/>
            <a:ext cx="4162200" cy="12297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889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Users can share the documents amongst each other for review via Link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1029" name="Google Shape;1029;g3712235ccfd_0_2285"/>
          <p:cNvSpPr txBox="1"/>
          <p:nvPr/>
        </p:nvSpPr>
        <p:spPr>
          <a:xfrm>
            <a:off x="450360" y="1344440"/>
            <a:ext cx="7111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0" name="Google Shape;1030;g3712235ccfd_0_22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821" y="2427935"/>
            <a:ext cx="7235662" cy="29739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1" name="Google Shape;1031;g3712235ccfd_0_2285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032" name="Google Shape;1032;g3712235ccfd_0_2285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033" name="Google Shape;1033;g3712235ccfd_0_2285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3712235ccfd_0_2300"/>
          <p:cNvSpPr txBox="1"/>
          <p:nvPr/>
        </p:nvSpPr>
        <p:spPr>
          <a:xfrm>
            <a:off x="228226" y="339555"/>
            <a:ext cx="89514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Document Bookmarking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g3712235ccfd_0_2300"/>
          <p:cNvSpPr/>
          <p:nvPr/>
        </p:nvSpPr>
        <p:spPr>
          <a:xfrm>
            <a:off x="365010" y="1526706"/>
            <a:ext cx="7283700" cy="4148100"/>
          </a:xfrm>
          <a:prstGeom prst="roundRect">
            <a:avLst>
              <a:gd fmla="val 1686" name="adj"/>
            </a:avLst>
          </a:prstGeom>
          <a:noFill/>
          <a:ln cap="flat" cmpd="sng" w="184150">
            <a:solidFill>
              <a:srgbClr val="F2F2F2">
                <a:alpha val="9843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0" name="Google Shape;1040;g3712235ccfd_0_2300"/>
          <p:cNvGrpSpPr/>
          <p:nvPr/>
        </p:nvGrpSpPr>
        <p:grpSpPr>
          <a:xfrm>
            <a:off x="2959641" y="5593546"/>
            <a:ext cx="2095112" cy="876129"/>
            <a:chOff x="2761412" y="5506868"/>
            <a:chExt cx="2146411" cy="905747"/>
          </a:xfrm>
        </p:grpSpPr>
        <p:sp>
          <p:nvSpPr>
            <p:cNvPr id="1041" name="Google Shape;1041;g3712235ccfd_0_2300"/>
            <p:cNvSpPr/>
            <p:nvPr/>
          </p:nvSpPr>
          <p:spPr>
            <a:xfrm>
              <a:off x="2857496" y="5709771"/>
              <a:ext cx="1947728" cy="490633"/>
            </a:xfrm>
            <a:custGeom>
              <a:rect b="b" l="l" r="r" t="t"/>
              <a:pathLst>
                <a:path extrusionOk="0" h="388620" w="1501139">
                  <a:moveTo>
                    <a:pt x="1394079" y="0"/>
                  </a:moveTo>
                  <a:lnTo>
                    <a:pt x="116205" y="0"/>
                  </a:lnTo>
                  <a:lnTo>
                    <a:pt x="0" y="388619"/>
                  </a:lnTo>
                  <a:lnTo>
                    <a:pt x="1501140" y="388619"/>
                  </a:lnTo>
                  <a:lnTo>
                    <a:pt x="1394079" y="0"/>
                  </a:lnTo>
                  <a:close/>
                </a:path>
              </a:pathLst>
            </a:custGeom>
            <a:solidFill>
              <a:srgbClr val="D2D0D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g3712235ccfd_0_2300"/>
            <p:cNvSpPr/>
            <p:nvPr/>
          </p:nvSpPr>
          <p:spPr>
            <a:xfrm>
              <a:off x="2761412" y="6052202"/>
              <a:ext cx="2146411" cy="360413"/>
            </a:xfrm>
            <a:custGeom>
              <a:rect b="b" l="l" r="r" t="t"/>
              <a:pathLst>
                <a:path extrusionOk="0" h="149860" w="1724025">
                  <a:moveTo>
                    <a:pt x="1609597" y="0"/>
                  </a:moveTo>
                  <a:lnTo>
                    <a:pt x="120903" y="0"/>
                  </a:lnTo>
                  <a:lnTo>
                    <a:pt x="111887" y="3111"/>
                  </a:lnTo>
                  <a:lnTo>
                    <a:pt x="107442" y="7772"/>
                  </a:lnTo>
                  <a:lnTo>
                    <a:pt x="4444" y="121348"/>
                  </a:lnTo>
                  <a:lnTo>
                    <a:pt x="0" y="124460"/>
                  </a:lnTo>
                  <a:lnTo>
                    <a:pt x="0" y="130683"/>
                  </a:lnTo>
                  <a:lnTo>
                    <a:pt x="1992" y="138191"/>
                  </a:lnTo>
                  <a:lnTo>
                    <a:pt x="7556" y="144098"/>
                  </a:lnTo>
                  <a:lnTo>
                    <a:pt x="16073" y="147965"/>
                  </a:lnTo>
                  <a:lnTo>
                    <a:pt x="26924" y="149352"/>
                  </a:lnTo>
                  <a:lnTo>
                    <a:pt x="1705864" y="149352"/>
                  </a:lnTo>
                  <a:lnTo>
                    <a:pt x="1710308" y="147789"/>
                  </a:lnTo>
                  <a:lnTo>
                    <a:pt x="1718645" y="142345"/>
                  </a:lnTo>
                  <a:lnTo>
                    <a:pt x="1723183" y="135736"/>
                  </a:lnTo>
                  <a:lnTo>
                    <a:pt x="1723507" y="128542"/>
                  </a:lnTo>
                  <a:lnTo>
                    <a:pt x="1719198" y="121348"/>
                  </a:lnTo>
                  <a:lnTo>
                    <a:pt x="1623059" y="9334"/>
                  </a:lnTo>
                  <a:lnTo>
                    <a:pt x="1618487" y="3111"/>
                  </a:lnTo>
                  <a:close/>
                </a:path>
              </a:pathLst>
            </a:custGeom>
            <a:solidFill>
              <a:srgbClr val="BEBC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g3712235ccfd_0_2300"/>
            <p:cNvSpPr/>
            <p:nvPr/>
          </p:nvSpPr>
          <p:spPr>
            <a:xfrm>
              <a:off x="3759257" y="5506868"/>
              <a:ext cx="153600" cy="154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4" name="Google Shape;1044;g3712235ccfd_0_2300"/>
          <p:cNvSpPr/>
          <p:nvPr/>
        </p:nvSpPr>
        <p:spPr>
          <a:xfrm>
            <a:off x="7954234" y="3130319"/>
            <a:ext cx="4066800" cy="13848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Users can bookmark the documents which can be quickly accessed through the bookmark panel in the DMS.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1045" name="Google Shape;1045;g3712235ccfd_0_2300"/>
          <p:cNvSpPr txBox="1"/>
          <p:nvPr/>
        </p:nvSpPr>
        <p:spPr>
          <a:xfrm>
            <a:off x="457166" y="1411864"/>
            <a:ext cx="7111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6" name="Google Shape;1046;g3712235ccfd_0_23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66" y="2505461"/>
            <a:ext cx="7111123" cy="28833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7" name="Google Shape;1047;g3712235ccfd_0_2300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048" name="Google Shape;1048;g3712235ccfd_0_2300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049" name="Google Shape;1049;g3712235ccfd_0_2300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3712235ccfd_0_2315"/>
          <p:cNvSpPr txBox="1"/>
          <p:nvPr/>
        </p:nvSpPr>
        <p:spPr>
          <a:xfrm>
            <a:off x="391136" y="342645"/>
            <a:ext cx="8520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Document Moving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g3712235ccfd_0_2315"/>
          <p:cNvSpPr/>
          <p:nvPr/>
        </p:nvSpPr>
        <p:spPr>
          <a:xfrm>
            <a:off x="391136" y="1565891"/>
            <a:ext cx="7283700" cy="4148100"/>
          </a:xfrm>
          <a:prstGeom prst="roundRect">
            <a:avLst>
              <a:gd fmla="val 1686" name="adj"/>
            </a:avLst>
          </a:prstGeom>
          <a:noFill/>
          <a:ln cap="flat" cmpd="sng" w="184150">
            <a:solidFill>
              <a:srgbClr val="F2F2F2">
                <a:alpha val="9843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6" name="Google Shape;1056;g3712235ccfd_0_2315"/>
          <p:cNvGrpSpPr/>
          <p:nvPr/>
        </p:nvGrpSpPr>
        <p:grpSpPr>
          <a:xfrm>
            <a:off x="2985767" y="5632731"/>
            <a:ext cx="2095112" cy="876129"/>
            <a:chOff x="2761412" y="5506868"/>
            <a:chExt cx="2146411" cy="905747"/>
          </a:xfrm>
        </p:grpSpPr>
        <p:sp>
          <p:nvSpPr>
            <p:cNvPr id="1057" name="Google Shape;1057;g3712235ccfd_0_2315"/>
            <p:cNvSpPr/>
            <p:nvPr/>
          </p:nvSpPr>
          <p:spPr>
            <a:xfrm>
              <a:off x="2857496" y="5709771"/>
              <a:ext cx="1947728" cy="490633"/>
            </a:xfrm>
            <a:custGeom>
              <a:rect b="b" l="l" r="r" t="t"/>
              <a:pathLst>
                <a:path extrusionOk="0" h="388620" w="1501139">
                  <a:moveTo>
                    <a:pt x="1394079" y="0"/>
                  </a:moveTo>
                  <a:lnTo>
                    <a:pt x="116205" y="0"/>
                  </a:lnTo>
                  <a:lnTo>
                    <a:pt x="0" y="388619"/>
                  </a:lnTo>
                  <a:lnTo>
                    <a:pt x="1501140" y="388619"/>
                  </a:lnTo>
                  <a:lnTo>
                    <a:pt x="1394079" y="0"/>
                  </a:lnTo>
                  <a:close/>
                </a:path>
              </a:pathLst>
            </a:custGeom>
            <a:solidFill>
              <a:srgbClr val="D2D0D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g3712235ccfd_0_2315"/>
            <p:cNvSpPr/>
            <p:nvPr/>
          </p:nvSpPr>
          <p:spPr>
            <a:xfrm>
              <a:off x="2761412" y="6052202"/>
              <a:ext cx="2146411" cy="360413"/>
            </a:xfrm>
            <a:custGeom>
              <a:rect b="b" l="l" r="r" t="t"/>
              <a:pathLst>
                <a:path extrusionOk="0" h="149860" w="1724025">
                  <a:moveTo>
                    <a:pt x="1609597" y="0"/>
                  </a:moveTo>
                  <a:lnTo>
                    <a:pt x="120903" y="0"/>
                  </a:lnTo>
                  <a:lnTo>
                    <a:pt x="111887" y="3111"/>
                  </a:lnTo>
                  <a:lnTo>
                    <a:pt x="107442" y="7772"/>
                  </a:lnTo>
                  <a:lnTo>
                    <a:pt x="4444" y="121348"/>
                  </a:lnTo>
                  <a:lnTo>
                    <a:pt x="0" y="124460"/>
                  </a:lnTo>
                  <a:lnTo>
                    <a:pt x="0" y="130683"/>
                  </a:lnTo>
                  <a:lnTo>
                    <a:pt x="1992" y="138191"/>
                  </a:lnTo>
                  <a:lnTo>
                    <a:pt x="7556" y="144098"/>
                  </a:lnTo>
                  <a:lnTo>
                    <a:pt x="16073" y="147965"/>
                  </a:lnTo>
                  <a:lnTo>
                    <a:pt x="26924" y="149352"/>
                  </a:lnTo>
                  <a:lnTo>
                    <a:pt x="1705864" y="149352"/>
                  </a:lnTo>
                  <a:lnTo>
                    <a:pt x="1710308" y="147789"/>
                  </a:lnTo>
                  <a:lnTo>
                    <a:pt x="1718645" y="142345"/>
                  </a:lnTo>
                  <a:lnTo>
                    <a:pt x="1723183" y="135736"/>
                  </a:lnTo>
                  <a:lnTo>
                    <a:pt x="1723507" y="128542"/>
                  </a:lnTo>
                  <a:lnTo>
                    <a:pt x="1719198" y="121348"/>
                  </a:lnTo>
                  <a:lnTo>
                    <a:pt x="1623059" y="9334"/>
                  </a:lnTo>
                  <a:lnTo>
                    <a:pt x="1618487" y="3111"/>
                  </a:lnTo>
                  <a:close/>
                </a:path>
              </a:pathLst>
            </a:custGeom>
            <a:solidFill>
              <a:srgbClr val="BEBC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g3712235ccfd_0_2315"/>
            <p:cNvSpPr/>
            <p:nvPr/>
          </p:nvSpPr>
          <p:spPr>
            <a:xfrm>
              <a:off x="3759257" y="5506868"/>
              <a:ext cx="153600" cy="154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0" name="Google Shape;1060;g3712235ccfd_0_2315"/>
          <p:cNvSpPr/>
          <p:nvPr/>
        </p:nvSpPr>
        <p:spPr>
          <a:xfrm>
            <a:off x="7948442" y="2982201"/>
            <a:ext cx="4056600" cy="17973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2700" marR="508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Documents can be moved from one folder to another as per the user convenience without hampering the metadata of the document.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1061" name="Google Shape;1061;g3712235ccfd_0_2315"/>
          <p:cNvSpPr txBox="1"/>
          <p:nvPr/>
        </p:nvSpPr>
        <p:spPr>
          <a:xfrm>
            <a:off x="494582" y="1365710"/>
            <a:ext cx="7111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2" name="Google Shape;1062;g3712235ccfd_0_23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583" y="2458739"/>
            <a:ext cx="7180224" cy="31273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3" name="Google Shape;1063;g3712235ccfd_0_2315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064" name="Google Shape;1064;g3712235ccfd_0_2315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065" name="Google Shape;1065;g3712235ccfd_0_2315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3712235ccfd_0_2330"/>
          <p:cNvSpPr txBox="1"/>
          <p:nvPr>
            <p:ph type="title"/>
          </p:nvPr>
        </p:nvSpPr>
        <p:spPr>
          <a:xfrm>
            <a:off x="365010" y="365680"/>
            <a:ext cx="7677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Folder Structure</a:t>
            </a:r>
            <a:endParaRPr/>
          </a:p>
        </p:txBody>
      </p:sp>
      <p:sp>
        <p:nvSpPr>
          <p:cNvPr id="1071" name="Google Shape;1071;g3712235ccfd_0_2330"/>
          <p:cNvSpPr/>
          <p:nvPr/>
        </p:nvSpPr>
        <p:spPr>
          <a:xfrm>
            <a:off x="365010" y="1552831"/>
            <a:ext cx="7283700" cy="4148100"/>
          </a:xfrm>
          <a:prstGeom prst="roundRect">
            <a:avLst>
              <a:gd fmla="val 1686" name="adj"/>
            </a:avLst>
          </a:prstGeom>
          <a:noFill/>
          <a:ln cap="flat" cmpd="sng" w="184150">
            <a:solidFill>
              <a:srgbClr val="F2F2F2">
                <a:alpha val="9843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g3712235ccfd_0_2330"/>
          <p:cNvGrpSpPr/>
          <p:nvPr/>
        </p:nvGrpSpPr>
        <p:grpSpPr>
          <a:xfrm>
            <a:off x="2959641" y="5619671"/>
            <a:ext cx="2095112" cy="876129"/>
            <a:chOff x="2761412" y="5506868"/>
            <a:chExt cx="2146411" cy="905747"/>
          </a:xfrm>
        </p:grpSpPr>
        <p:sp>
          <p:nvSpPr>
            <p:cNvPr id="1073" name="Google Shape;1073;g3712235ccfd_0_2330"/>
            <p:cNvSpPr/>
            <p:nvPr/>
          </p:nvSpPr>
          <p:spPr>
            <a:xfrm>
              <a:off x="2857496" y="5709771"/>
              <a:ext cx="1947728" cy="490633"/>
            </a:xfrm>
            <a:custGeom>
              <a:rect b="b" l="l" r="r" t="t"/>
              <a:pathLst>
                <a:path extrusionOk="0" h="388620" w="1501139">
                  <a:moveTo>
                    <a:pt x="1394079" y="0"/>
                  </a:moveTo>
                  <a:lnTo>
                    <a:pt x="116205" y="0"/>
                  </a:lnTo>
                  <a:lnTo>
                    <a:pt x="0" y="388619"/>
                  </a:lnTo>
                  <a:lnTo>
                    <a:pt x="1501140" y="388619"/>
                  </a:lnTo>
                  <a:lnTo>
                    <a:pt x="1394079" y="0"/>
                  </a:lnTo>
                  <a:close/>
                </a:path>
              </a:pathLst>
            </a:custGeom>
            <a:solidFill>
              <a:srgbClr val="D2D0D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g3712235ccfd_0_2330"/>
            <p:cNvSpPr/>
            <p:nvPr/>
          </p:nvSpPr>
          <p:spPr>
            <a:xfrm>
              <a:off x="2761412" y="6052202"/>
              <a:ext cx="2146411" cy="360413"/>
            </a:xfrm>
            <a:custGeom>
              <a:rect b="b" l="l" r="r" t="t"/>
              <a:pathLst>
                <a:path extrusionOk="0" h="149860" w="1724025">
                  <a:moveTo>
                    <a:pt x="1609597" y="0"/>
                  </a:moveTo>
                  <a:lnTo>
                    <a:pt x="120903" y="0"/>
                  </a:lnTo>
                  <a:lnTo>
                    <a:pt x="111887" y="3111"/>
                  </a:lnTo>
                  <a:lnTo>
                    <a:pt x="107442" y="7772"/>
                  </a:lnTo>
                  <a:lnTo>
                    <a:pt x="4444" y="121348"/>
                  </a:lnTo>
                  <a:lnTo>
                    <a:pt x="0" y="124460"/>
                  </a:lnTo>
                  <a:lnTo>
                    <a:pt x="0" y="130683"/>
                  </a:lnTo>
                  <a:lnTo>
                    <a:pt x="1992" y="138191"/>
                  </a:lnTo>
                  <a:lnTo>
                    <a:pt x="7556" y="144098"/>
                  </a:lnTo>
                  <a:lnTo>
                    <a:pt x="16073" y="147965"/>
                  </a:lnTo>
                  <a:lnTo>
                    <a:pt x="26924" y="149352"/>
                  </a:lnTo>
                  <a:lnTo>
                    <a:pt x="1705864" y="149352"/>
                  </a:lnTo>
                  <a:lnTo>
                    <a:pt x="1710308" y="147789"/>
                  </a:lnTo>
                  <a:lnTo>
                    <a:pt x="1718645" y="142345"/>
                  </a:lnTo>
                  <a:lnTo>
                    <a:pt x="1723183" y="135736"/>
                  </a:lnTo>
                  <a:lnTo>
                    <a:pt x="1723507" y="128542"/>
                  </a:lnTo>
                  <a:lnTo>
                    <a:pt x="1719198" y="121348"/>
                  </a:lnTo>
                  <a:lnTo>
                    <a:pt x="1623059" y="9334"/>
                  </a:lnTo>
                  <a:lnTo>
                    <a:pt x="1618487" y="3111"/>
                  </a:lnTo>
                  <a:close/>
                </a:path>
              </a:pathLst>
            </a:custGeom>
            <a:solidFill>
              <a:srgbClr val="BEBC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g3712235ccfd_0_2330"/>
            <p:cNvSpPr/>
            <p:nvPr/>
          </p:nvSpPr>
          <p:spPr>
            <a:xfrm>
              <a:off x="3759257" y="5506868"/>
              <a:ext cx="153600" cy="154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6" name="Google Shape;1076;g3712235ccfd_0_2330"/>
          <p:cNvSpPr/>
          <p:nvPr/>
        </p:nvSpPr>
        <p:spPr>
          <a:xfrm>
            <a:off x="7921947" y="2756266"/>
            <a:ext cx="4038600" cy="20181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7018" lvl="0" marL="299085" marR="13779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Create hierarchy of folders to organize the  documents in structured format.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-287018" lvl="0" marL="299085" marR="508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Folders are linked to Metadata definition to  regulate the uploaded documents.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1077" name="Google Shape;1077;g3712235ccfd_0_2330"/>
          <p:cNvSpPr txBox="1"/>
          <p:nvPr/>
        </p:nvSpPr>
        <p:spPr>
          <a:xfrm>
            <a:off x="457167" y="1437989"/>
            <a:ext cx="7111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8" name="Google Shape;1078;g3712235ccfd_0_23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67" y="2391689"/>
            <a:ext cx="7111124" cy="31279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9" name="Google Shape;1079;g3712235ccfd_0_2330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080" name="Google Shape;1080;g3712235ccfd_0_2330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081" name="Google Shape;1081;g3712235ccfd_0_2330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3712235ccfd_0_2345"/>
          <p:cNvSpPr txBox="1"/>
          <p:nvPr>
            <p:ph type="title"/>
          </p:nvPr>
        </p:nvSpPr>
        <p:spPr>
          <a:xfrm>
            <a:off x="325820" y="294492"/>
            <a:ext cx="99834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Check-Out/ Check-In Documents</a:t>
            </a:r>
            <a:endParaRPr/>
          </a:p>
        </p:txBody>
      </p:sp>
      <p:sp>
        <p:nvSpPr>
          <p:cNvPr id="1088" name="Google Shape;1088;g3712235ccfd_0_2345"/>
          <p:cNvSpPr/>
          <p:nvPr/>
        </p:nvSpPr>
        <p:spPr>
          <a:xfrm>
            <a:off x="325820" y="1592016"/>
            <a:ext cx="7289400" cy="4148100"/>
          </a:xfrm>
          <a:prstGeom prst="roundRect">
            <a:avLst>
              <a:gd fmla="val 1686" name="adj"/>
            </a:avLst>
          </a:prstGeom>
          <a:noFill/>
          <a:ln cap="flat" cmpd="sng" w="184150">
            <a:solidFill>
              <a:srgbClr val="F2F2F2">
                <a:alpha val="9843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9" name="Google Shape;1089;g3712235ccfd_0_2345"/>
          <p:cNvGrpSpPr/>
          <p:nvPr/>
        </p:nvGrpSpPr>
        <p:grpSpPr>
          <a:xfrm>
            <a:off x="2920452" y="5658856"/>
            <a:ext cx="2095112" cy="876129"/>
            <a:chOff x="2761412" y="5506868"/>
            <a:chExt cx="2146411" cy="905747"/>
          </a:xfrm>
        </p:grpSpPr>
        <p:sp>
          <p:nvSpPr>
            <p:cNvPr id="1090" name="Google Shape;1090;g3712235ccfd_0_2345"/>
            <p:cNvSpPr/>
            <p:nvPr/>
          </p:nvSpPr>
          <p:spPr>
            <a:xfrm>
              <a:off x="2857496" y="5709771"/>
              <a:ext cx="1947728" cy="490633"/>
            </a:xfrm>
            <a:custGeom>
              <a:rect b="b" l="l" r="r" t="t"/>
              <a:pathLst>
                <a:path extrusionOk="0" h="388620" w="1501139">
                  <a:moveTo>
                    <a:pt x="1394079" y="0"/>
                  </a:moveTo>
                  <a:lnTo>
                    <a:pt x="116205" y="0"/>
                  </a:lnTo>
                  <a:lnTo>
                    <a:pt x="0" y="388619"/>
                  </a:lnTo>
                  <a:lnTo>
                    <a:pt x="1501140" y="388619"/>
                  </a:lnTo>
                  <a:lnTo>
                    <a:pt x="1394079" y="0"/>
                  </a:lnTo>
                  <a:close/>
                </a:path>
              </a:pathLst>
            </a:custGeom>
            <a:solidFill>
              <a:srgbClr val="D2D0D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g3712235ccfd_0_2345"/>
            <p:cNvSpPr/>
            <p:nvPr/>
          </p:nvSpPr>
          <p:spPr>
            <a:xfrm>
              <a:off x="2761412" y="6052202"/>
              <a:ext cx="2146411" cy="360413"/>
            </a:xfrm>
            <a:custGeom>
              <a:rect b="b" l="l" r="r" t="t"/>
              <a:pathLst>
                <a:path extrusionOk="0" h="149860" w="1724025">
                  <a:moveTo>
                    <a:pt x="1609597" y="0"/>
                  </a:moveTo>
                  <a:lnTo>
                    <a:pt x="120903" y="0"/>
                  </a:lnTo>
                  <a:lnTo>
                    <a:pt x="111887" y="3111"/>
                  </a:lnTo>
                  <a:lnTo>
                    <a:pt x="107442" y="7772"/>
                  </a:lnTo>
                  <a:lnTo>
                    <a:pt x="4444" y="121348"/>
                  </a:lnTo>
                  <a:lnTo>
                    <a:pt x="0" y="124460"/>
                  </a:lnTo>
                  <a:lnTo>
                    <a:pt x="0" y="130683"/>
                  </a:lnTo>
                  <a:lnTo>
                    <a:pt x="1992" y="138191"/>
                  </a:lnTo>
                  <a:lnTo>
                    <a:pt x="7556" y="144098"/>
                  </a:lnTo>
                  <a:lnTo>
                    <a:pt x="16073" y="147965"/>
                  </a:lnTo>
                  <a:lnTo>
                    <a:pt x="26924" y="149352"/>
                  </a:lnTo>
                  <a:lnTo>
                    <a:pt x="1705864" y="149352"/>
                  </a:lnTo>
                  <a:lnTo>
                    <a:pt x="1710308" y="147789"/>
                  </a:lnTo>
                  <a:lnTo>
                    <a:pt x="1718645" y="142345"/>
                  </a:lnTo>
                  <a:lnTo>
                    <a:pt x="1723183" y="135736"/>
                  </a:lnTo>
                  <a:lnTo>
                    <a:pt x="1723507" y="128542"/>
                  </a:lnTo>
                  <a:lnTo>
                    <a:pt x="1719198" y="121348"/>
                  </a:lnTo>
                  <a:lnTo>
                    <a:pt x="1623059" y="9334"/>
                  </a:lnTo>
                  <a:lnTo>
                    <a:pt x="1618487" y="3111"/>
                  </a:lnTo>
                  <a:close/>
                </a:path>
              </a:pathLst>
            </a:custGeom>
            <a:solidFill>
              <a:srgbClr val="BEBC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g3712235ccfd_0_2345"/>
            <p:cNvSpPr/>
            <p:nvPr/>
          </p:nvSpPr>
          <p:spPr>
            <a:xfrm>
              <a:off x="3759257" y="5506868"/>
              <a:ext cx="153600" cy="154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3" name="Google Shape;1093;g3712235ccfd_0_2345"/>
          <p:cNvSpPr/>
          <p:nvPr/>
        </p:nvSpPr>
        <p:spPr>
          <a:xfrm>
            <a:off x="7899131" y="2824394"/>
            <a:ext cx="4198200" cy="19758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7018" lvl="0" marL="299085" marR="3048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Check-Out a document to prevent other users from  modifying it.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-287018" lvl="0" marL="299085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Check-in a document to update a file with new version.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1094" name="Google Shape;1094;g3712235ccfd_0_2345"/>
          <p:cNvSpPr txBox="1"/>
          <p:nvPr/>
        </p:nvSpPr>
        <p:spPr>
          <a:xfrm>
            <a:off x="459098" y="1477248"/>
            <a:ext cx="7111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5" name="Google Shape;1095;g3712235ccfd_0_23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098" y="2450759"/>
            <a:ext cx="7111124" cy="30932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6" name="Google Shape;1096;g3712235ccfd_0_2345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097" name="Google Shape;1097;g3712235ccfd_0_2345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098" name="Google Shape;1098;g3712235ccfd_0_2345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3712235ccfd_0_2361"/>
          <p:cNvSpPr txBox="1"/>
          <p:nvPr>
            <p:ph type="title"/>
          </p:nvPr>
        </p:nvSpPr>
        <p:spPr>
          <a:xfrm>
            <a:off x="344446" y="378740"/>
            <a:ext cx="93279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Advanced Search</a:t>
            </a:r>
            <a:endParaRPr/>
          </a:p>
        </p:txBody>
      </p:sp>
      <p:sp>
        <p:nvSpPr>
          <p:cNvPr id="1105" name="Google Shape;1105;g3712235ccfd_0_2361"/>
          <p:cNvSpPr/>
          <p:nvPr/>
        </p:nvSpPr>
        <p:spPr>
          <a:xfrm>
            <a:off x="417261" y="1565891"/>
            <a:ext cx="7289400" cy="4148100"/>
          </a:xfrm>
          <a:prstGeom prst="roundRect">
            <a:avLst>
              <a:gd fmla="val 1686" name="adj"/>
            </a:avLst>
          </a:prstGeom>
          <a:noFill/>
          <a:ln cap="flat" cmpd="sng" w="184150">
            <a:solidFill>
              <a:srgbClr val="F2F2F2">
                <a:alpha val="9843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6" name="Google Shape;1106;g3712235ccfd_0_2361"/>
          <p:cNvGrpSpPr/>
          <p:nvPr/>
        </p:nvGrpSpPr>
        <p:grpSpPr>
          <a:xfrm>
            <a:off x="3011893" y="5632731"/>
            <a:ext cx="2095112" cy="876129"/>
            <a:chOff x="2761412" y="5506868"/>
            <a:chExt cx="2146411" cy="905747"/>
          </a:xfrm>
        </p:grpSpPr>
        <p:sp>
          <p:nvSpPr>
            <p:cNvPr id="1107" name="Google Shape;1107;g3712235ccfd_0_2361"/>
            <p:cNvSpPr/>
            <p:nvPr/>
          </p:nvSpPr>
          <p:spPr>
            <a:xfrm>
              <a:off x="2857496" y="5709771"/>
              <a:ext cx="1947728" cy="490633"/>
            </a:xfrm>
            <a:custGeom>
              <a:rect b="b" l="l" r="r" t="t"/>
              <a:pathLst>
                <a:path extrusionOk="0" h="388620" w="1501139">
                  <a:moveTo>
                    <a:pt x="1394079" y="0"/>
                  </a:moveTo>
                  <a:lnTo>
                    <a:pt x="116205" y="0"/>
                  </a:lnTo>
                  <a:lnTo>
                    <a:pt x="0" y="388619"/>
                  </a:lnTo>
                  <a:lnTo>
                    <a:pt x="1501140" y="388619"/>
                  </a:lnTo>
                  <a:lnTo>
                    <a:pt x="1394079" y="0"/>
                  </a:lnTo>
                  <a:close/>
                </a:path>
              </a:pathLst>
            </a:custGeom>
            <a:solidFill>
              <a:srgbClr val="D2D0D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g3712235ccfd_0_2361"/>
            <p:cNvSpPr/>
            <p:nvPr/>
          </p:nvSpPr>
          <p:spPr>
            <a:xfrm>
              <a:off x="2761412" y="6052202"/>
              <a:ext cx="2146411" cy="360413"/>
            </a:xfrm>
            <a:custGeom>
              <a:rect b="b" l="l" r="r" t="t"/>
              <a:pathLst>
                <a:path extrusionOk="0" h="149860" w="1724025">
                  <a:moveTo>
                    <a:pt x="1609597" y="0"/>
                  </a:moveTo>
                  <a:lnTo>
                    <a:pt x="120903" y="0"/>
                  </a:lnTo>
                  <a:lnTo>
                    <a:pt x="111887" y="3111"/>
                  </a:lnTo>
                  <a:lnTo>
                    <a:pt x="107442" y="7772"/>
                  </a:lnTo>
                  <a:lnTo>
                    <a:pt x="4444" y="121348"/>
                  </a:lnTo>
                  <a:lnTo>
                    <a:pt x="0" y="124460"/>
                  </a:lnTo>
                  <a:lnTo>
                    <a:pt x="0" y="130683"/>
                  </a:lnTo>
                  <a:lnTo>
                    <a:pt x="1992" y="138191"/>
                  </a:lnTo>
                  <a:lnTo>
                    <a:pt x="7556" y="144098"/>
                  </a:lnTo>
                  <a:lnTo>
                    <a:pt x="16073" y="147965"/>
                  </a:lnTo>
                  <a:lnTo>
                    <a:pt x="26924" y="149352"/>
                  </a:lnTo>
                  <a:lnTo>
                    <a:pt x="1705864" y="149352"/>
                  </a:lnTo>
                  <a:lnTo>
                    <a:pt x="1710308" y="147789"/>
                  </a:lnTo>
                  <a:lnTo>
                    <a:pt x="1718645" y="142345"/>
                  </a:lnTo>
                  <a:lnTo>
                    <a:pt x="1723183" y="135736"/>
                  </a:lnTo>
                  <a:lnTo>
                    <a:pt x="1723507" y="128542"/>
                  </a:lnTo>
                  <a:lnTo>
                    <a:pt x="1719198" y="121348"/>
                  </a:lnTo>
                  <a:lnTo>
                    <a:pt x="1623059" y="9334"/>
                  </a:lnTo>
                  <a:lnTo>
                    <a:pt x="1618487" y="3111"/>
                  </a:lnTo>
                  <a:close/>
                </a:path>
              </a:pathLst>
            </a:custGeom>
            <a:solidFill>
              <a:srgbClr val="BEBC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g3712235ccfd_0_2361"/>
            <p:cNvSpPr/>
            <p:nvPr/>
          </p:nvSpPr>
          <p:spPr>
            <a:xfrm>
              <a:off x="3759257" y="5506868"/>
              <a:ext cx="153600" cy="154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0" name="Google Shape;1110;g3712235ccfd_0_2361"/>
          <p:cNvSpPr/>
          <p:nvPr/>
        </p:nvSpPr>
        <p:spPr>
          <a:xfrm>
            <a:off x="8019744" y="2756186"/>
            <a:ext cx="3937800" cy="20181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Search on Document and Folder level through: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-287018" lvl="0" marL="2990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Document 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018" lvl="0" marL="2990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Text Search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-287018" lvl="0" marL="2990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Folder Name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018" lvl="0" marL="2990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Metadata Search Parameters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1111" name="Google Shape;1111;g3712235ccfd_0_2361"/>
          <p:cNvSpPr txBox="1"/>
          <p:nvPr/>
        </p:nvSpPr>
        <p:spPr>
          <a:xfrm>
            <a:off x="501385" y="1451049"/>
            <a:ext cx="7111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2" name="Google Shape;1112;g3712235ccfd_0_23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415" y="2354318"/>
            <a:ext cx="7073093" cy="31635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3" name="Google Shape;1113;g3712235ccfd_0_2361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114" name="Google Shape;1114;g3712235ccfd_0_2361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115" name="Google Shape;1115;g3712235ccfd_0_2361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3712235ccfd_0_2377"/>
          <p:cNvSpPr txBox="1"/>
          <p:nvPr>
            <p:ph type="title"/>
          </p:nvPr>
        </p:nvSpPr>
        <p:spPr>
          <a:xfrm>
            <a:off x="218620" y="279363"/>
            <a:ext cx="84030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Applet-Free In-Built Viewer</a:t>
            </a:r>
            <a:endParaRPr/>
          </a:p>
        </p:txBody>
      </p:sp>
      <p:sp>
        <p:nvSpPr>
          <p:cNvPr id="1122" name="Google Shape;1122;g3712235ccfd_0_2377"/>
          <p:cNvSpPr/>
          <p:nvPr/>
        </p:nvSpPr>
        <p:spPr>
          <a:xfrm>
            <a:off x="404198" y="1565892"/>
            <a:ext cx="7289400" cy="4148100"/>
          </a:xfrm>
          <a:prstGeom prst="roundRect">
            <a:avLst>
              <a:gd fmla="val 1686" name="adj"/>
            </a:avLst>
          </a:prstGeom>
          <a:noFill/>
          <a:ln cap="flat" cmpd="sng" w="184150">
            <a:solidFill>
              <a:srgbClr val="F2F2F2">
                <a:alpha val="9843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3" name="Google Shape;1123;g3712235ccfd_0_2377"/>
          <p:cNvGrpSpPr/>
          <p:nvPr/>
        </p:nvGrpSpPr>
        <p:grpSpPr>
          <a:xfrm>
            <a:off x="2998830" y="5632732"/>
            <a:ext cx="2095112" cy="876129"/>
            <a:chOff x="2761412" y="5506868"/>
            <a:chExt cx="2146411" cy="905747"/>
          </a:xfrm>
        </p:grpSpPr>
        <p:sp>
          <p:nvSpPr>
            <p:cNvPr id="1124" name="Google Shape;1124;g3712235ccfd_0_2377"/>
            <p:cNvSpPr/>
            <p:nvPr/>
          </p:nvSpPr>
          <p:spPr>
            <a:xfrm>
              <a:off x="2857496" y="5709771"/>
              <a:ext cx="1947728" cy="490633"/>
            </a:xfrm>
            <a:custGeom>
              <a:rect b="b" l="l" r="r" t="t"/>
              <a:pathLst>
                <a:path extrusionOk="0" h="388620" w="1501139">
                  <a:moveTo>
                    <a:pt x="1394079" y="0"/>
                  </a:moveTo>
                  <a:lnTo>
                    <a:pt x="116205" y="0"/>
                  </a:lnTo>
                  <a:lnTo>
                    <a:pt x="0" y="388619"/>
                  </a:lnTo>
                  <a:lnTo>
                    <a:pt x="1501140" y="388619"/>
                  </a:lnTo>
                  <a:lnTo>
                    <a:pt x="1394079" y="0"/>
                  </a:lnTo>
                  <a:close/>
                </a:path>
              </a:pathLst>
            </a:custGeom>
            <a:solidFill>
              <a:srgbClr val="D2D0D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g3712235ccfd_0_2377"/>
            <p:cNvSpPr/>
            <p:nvPr/>
          </p:nvSpPr>
          <p:spPr>
            <a:xfrm>
              <a:off x="2761412" y="6052202"/>
              <a:ext cx="2146411" cy="360413"/>
            </a:xfrm>
            <a:custGeom>
              <a:rect b="b" l="l" r="r" t="t"/>
              <a:pathLst>
                <a:path extrusionOk="0" h="149860" w="1724025">
                  <a:moveTo>
                    <a:pt x="1609597" y="0"/>
                  </a:moveTo>
                  <a:lnTo>
                    <a:pt x="120903" y="0"/>
                  </a:lnTo>
                  <a:lnTo>
                    <a:pt x="111887" y="3111"/>
                  </a:lnTo>
                  <a:lnTo>
                    <a:pt x="107442" y="7772"/>
                  </a:lnTo>
                  <a:lnTo>
                    <a:pt x="4444" y="121348"/>
                  </a:lnTo>
                  <a:lnTo>
                    <a:pt x="0" y="124460"/>
                  </a:lnTo>
                  <a:lnTo>
                    <a:pt x="0" y="130683"/>
                  </a:lnTo>
                  <a:lnTo>
                    <a:pt x="1992" y="138191"/>
                  </a:lnTo>
                  <a:lnTo>
                    <a:pt x="7556" y="144098"/>
                  </a:lnTo>
                  <a:lnTo>
                    <a:pt x="16073" y="147965"/>
                  </a:lnTo>
                  <a:lnTo>
                    <a:pt x="26924" y="149352"/>
                  </a:lnTo>
                  <a:lnTo>
                    <a:pt x="1705864" y="149352"/>
                  </a:lnTo>
                  <a:lnTo>
                    <a:pt x="1710308" y="147789"/>
                  </a:lnTo>
                  <a:lnTo>
                    <a:pt x="1718645" y="142345"/>
                  </a:lnTo>
                  <a:lnTo>
                    <a:pt x="1723183" y="135736"/>
                  </a:lnTo>
                  <a:lnTo>
                    <a:pt x="1723507" y="128542"/>
                  </a:lnTo>
                  <a:lnTo>
                    <a:pt x="1719198" y="121348"/>
                  </a:lnTo>
                  <a:lnTo>
                    <a:pt x="1623059" y="9334"/>
                  </a:lnTo>
                  <a:lnTo>
                    <a:pt x="1618487" y="3111"/>
                  </a:lnTo>
                  <a:close/>
                </a:path>
              </a:pathLst>
            </a:custGeom>
            <a:solidFill>
              <a:srgbClr val="BEBC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g3712235ccfd_0_2377"/>
            <p:cNvSpPr/>
            <p:nvPr/>
          </p:nvSpPr>
          <p:spPr>
            <a:xfrm>
              <a:off x="3759257" y="5506868"/>
              <a:ext cx="153600" cy="154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7" name="Google Shape;1127;g3712235ccfd_0_2377"/>
          <p:cNvSpPr/>
          <p:nvPr/>
        </p:nvSpPr>
        <p:spPr>
          <a:xfrm>
            <a:off x="7971648" y="1891107"/>
            <a:ext cx="3972900" cy="35736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The in-built web-based viewer supports all standard  documents including: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018" lvl="0" marL="29908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JPEG/JPG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7018" lvl="0" marL="29908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TIFF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-287018" lvl="0" marL="29908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GIFF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-287018" lvl="0" marL="29908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PDF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-287018" lvl="0" marL="29908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MP4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0" lvl="0" marL="1206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The viewer also supports password protected PDF files.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  <p:sp>
        <p:nvSpPr>
          <p:cNvPr id="1128" name="Google Shape;1128;g3712235ccfd_0_2377"/>
          <p:cNvSpPr txBox="1"/>
          <p:nvPr/>
        </p:nvSpPr>
        <p:spPr>
          <a:xfrm>
            <a:off x="459098" y="1477248"/>
            <a:ext cx="7111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9" name="Google Shape;1129;g3712235ccfd_0_23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8599" y="2440699"/>
            <a:ext cx="6882067" cy="30071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0" name="Google Shape;1130;g3712235ccfd_0_2377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131" name="Google Shape;1131;g3712235ccfd_0_2377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132" name="Google Shape;1132;g3712235ccfd_0_2377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3712235ccfd_0_2393"/>
          <p:cNvSpPr txBox="1"/>
          <p:nvPr>
            <p:ph type="title"/>
          </p:nvPr>
        </p:nvSpPr>
        <p:spPr>
          <a:xfrm>
            <a:off x="325820" y="296243"/>
            <a:ext cx="86250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Versioning</a:t>
            </a:r>
            <a:endParaRPr/>
          </a:p>
        </p:txBody>
      </p:sp>
      <p:sp>
        <p:nvSpPr>
          <p:cNvPr id="1138" name="Google Shape;1138;g3712235ccfd_0_2393"/>
          <p:cNvSpPr/>
          <p:nvPr/>
        </p:nvSpPr>
        <p:spPr>
          <a:xfrm>
            <a:off x="365009" y="1552827"/>
            <a:ext cx="7289400" cy="4148100"/>
          </a:xfrm>
          <a:prstGeom prst="roundRect">
            <a:avLst>
              <a:gd fmla="val 1686" name="adj"/>
            </a:avLst>
          </a:prstGeom>
          <a:noFill/>
          <a:ln cap="flat" cmpd="sng" w="184150">
            <a:solidFill>
              <a:srgbClr val="F2F2F2">
                <a:alpha val="98430"/>
              </a:srgbClr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9" name="Google Shape;1139;g3712235ccfd_0_2393"/>
          <p:cNvGrpSpPr/>
          <p:nvPr/>
        </p:nvGrpSpPr>
        <p:grpSpPr>
          <a:xfrm>
            <a:off x="2959641" y="5619667"/>
            <a:ext cx="2095112" cy="876129"/>
            <a:chOff x="2761412" y="5506868"/>
            <a:chExt cx="2146411" cy="905747"/>
          </a:xfrm>
        </p:grpSpPr>
        <p:sp>
          <p:nvSpPr>
            <p:cNvPr id="1140" name="Google Shape;1140;g3712235ccfd_0_2393"/>
            <p:cNvSpPr/>
            <p:nvPr/>
          </p:nvSpPr>
          <p:spPr>
            <a:xfrm>
              <a:off x="2857496" y="5709771"/>
              <a:ext cx="1947728" cy="490633"/>
            </a:xfrm>
            <a:custGeom>
              <a:rect b="b" l="l" r="r" t="t"/>
              <a:pathLst>
                <a:path extrusionOk="0" h="388620" w="1501139">
                  <a:moveTo>
                    <a:pt x="1394079" y="0"/>
                  </a:moveTo>
                  <a:lnTo>
                    <a:pt x="116205" y="0"/>
                  </a:lnTo>
                  <a:lnTo>
                    <a:pt x="0" y="388619"/>
                  </a:lnTo>
                  <a:lnTo>
                    <a:pt x="1501140" y="388619"/>
                  </a:lnTo>
                  <a:lnTo>
                    <a:pt x="1394079" y="0"/>
                  </a:lnTo>
                  <a:close/>
                </a:path>
              </a:pathLst>
            </a:custGeom>
            <a:solidFill>
              <a:srgbClr val="D2D0D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g3712235ccfd_0_2393"/>
            <p:cNvSpPr/>
            <p:nvPr/>
          </p:nvSpPr>
          <p:spPr>
            <a:xfrm>
              <a:off x="2761412" y="6052202"/>
              <a:ext cx="2146411" cy="360413"/>
            </a:xfrm>
            <a:custGeom>
              <a:rect b="b" l="l" r="r" t="t"/>
              <a:pathLst>
                <a:path extrusionOk="0" h="149860" w="1724025">
                  <a:moveTo>
                    <a:pt x="1609597" y="0"/>
                  </a:moveTo>
                  <a:lnTo>
                    <a:pt x="120903" y="0"/>
                  </a:lnTo>
                  <a:lnTo>
                    <a:pt x="111887" y="3111"/>
                  </a:lnTo>
                  <a:lnTo>
                    <a:pt x="107442" y="7772"/>
                  </a:lnTo>
                  <a:lnTo>
                    <a:pt x="4444" y="121348"/>
                  </a:lnTo>
                  <a:lnTo>
                    <a:pt x="0" y="124460"/>
                  </a:lnTo>
                  <a:lnTo>
                    <a:pt x="0" y="130683"/>
                  </a:lnTo>
                  <a:lnTo>
                    <a:pt x="1992" y="138191"/>
                  </a:lnTo>
                  <a:lnTo>
                    <a:pt x="7556" y="144098"/>
                  </a:lnTo>
                  <a:lnTo>
                    <a:pt x="16073" y="147965"/>
                  </a:lnTo>
                  <a:lnTo>
                    <a:pt x="26924" y="149352"/>
                  </a:lnTo>
                  <a:lnTo>
                    <a:pt x="1705864" y="149352"/>
                  </a:lnTo>
                  <a:lnTo>
                    <a:pt x="1710308" y="147789"/>
                  </a:lnTo>
                  <a:lnTo>
                    <a:pt x="1718645" y="142345"/>
                  </a:lnTo>
                  <a:lnTo>
                    <a:pt x="1723183" y="135736"/>
                  </a:lnTo>
                  <a:lnTo>
                    <a:pt x="1723507" y="128542"/>
                  </a:lnTo>
                  <a:lnTo>
                    <a:pt x="1719198" y="121348"/>
                  </a:lnTo>
                  <a:lnTo>
                    <a:pt x="1623059" y="9334"/>
                  </a:lnTo>
                  <a:lnTo>
                    <a:pt x="1618487" y="3111"/>
                  </a:lnTo>
                  <a:close/>
                </a:path>
              </a:pathLst>
            </a:custGeom>
            <a:solidFill>
              <a:srgbClr val="BEBC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g3712235ccfd_0_2393"/>
            <p:cNvSpPr/>
            <p:nvPr/>
          </p:nvSpPr>
          <p:spPr>
            <a:xfrm>
              <a:off x="3759257" y="5506868"/>
              <a:ext cx="153600" cy="154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3" name="Google Shape;1143;g3712235ccfd_0_2393"/>
          <p:cNvSpPr/>
          <p:nvPr/>
        </p:nvSpPr>
        <p:spPr>
          <a:xfrm>
            <a:off x="7933142" y="2684889"/>
            <a:ext cx="4045800" cy="1997100"/>
          </a:xfrm>
          <a:prstGeom prst="round2DiagRect">
            <a:avLst>
              <a:gd fmla="val 16667" name="adj1"/>
              <a:gd fmla="val 0" name="adj2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12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3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7018" lvl="0" marL="29908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Create any number of versions of a document.</a:t>
            </a:r>
            <a:endParaRPr b="0" i="0" sz="1800" u="none" cap="none" strike="noStrike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-287018" lvl="0" marL="29908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Each version can be of a different file type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g3712235ccfd_0_2393"/>
          <p:cNvSpPr txBox="1"/>
          <p:nvPr/>
        </p:nvSpPr>
        <p:spPr>
          <a:xfrm>
            <a:off x="457168" y="1327543"/>
            <a:ext cx="7111200" cy="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84150">
            <a:spAutoFit/>
          </a:bodyPr>
          <a:lstStyle/>
          <a:p>
            <a:pPr indent="0" lvl="0" marL="440055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1E295D"/>
                </a:solidFill>
                <a:latin typeface="Carlito"/>
                <a:ea typeface="Carlito"/>
                <a:cs typeface="Carlito"/>
                <a:sym typeface="Carlito"/>
              </a:rPr>
              <a:t>Servo</a:t>
            </a:r>
            <a:r>
              <a:rPr b="1" i="0" lang="en-US" sz="3600" u="none" cap="none" strike="noStrike">
                <a:solidFill>
                  <a:srgbClr val="EC1F23"/>
                </a:solidFill>
                <a:latin typeface="Carlito"/>
                <a:ea typeface="Carlito"/>
                <a:cs typeface="Carlito"/>
                <a:sym typeface="Carlito"/>
              </a:rPr>
              <a:t>Docs</a:t>
            </a:r>
            <a:r>
              <a:rPr b="0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endParaRPr b="0" baseline="3000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5" name="Google Shape;1145;g3712235ccfd_0_23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425" y="2205572"/>
            <a:ext cx="6882065" cy="31028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6" name="Google Shape;1146;g3712235ccfd_0_2393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147" name="Google Shape;1147;g3712235ccfd_0_2393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148" name="Google Shape;1148;g3712235ccfd_0_2393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712235ccfd_0_184"/>
          <p:cNvSpPr/>
          <p:nvPr/>
        </p:nvSpPr>
        <p:spPr>
          <a:xfrm>
            <a:off x="784150" y="1569787"/>
            <a:ext cx="2560537" cy="653813"/>
          </a:xfrm>
          <a:custGeom>
            <a:rect b="b" l="l" r="r" t="t"/>
            <a:pathLst>
              <a:path extrusionOk="0" h="927395" w="4655522">
                <a:moveTo>
                  <a:pt x="0" y="0"/>
                </a:moveTo>
                <a:lnTo>
                  <a:pt x="4655522" y="0"/>
                </a:lnTo>
                <a:lnTo>
                  <a:pt x="4655522" y="927395"/>
                </a:lnTo>
                <a:lnTo>
                  <a:pt x="0" y="9273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3712235ccfd_0_184"/>
          <p:cNvSpPr/>
          <p:nvPr/>
        </p:nvSpPr>
        <p:spPr>
          <a:xfrm>
            <a:off x="3904651" y="1607250"/>
            <a:ext cx="2158532" cy="792748"/>
          </a:xfrm>
          <a:custGeom>
            <a:rect b="b" l="l" r="r" t="t"/>
            <a:pathLst>
              <a:path extrusionOk="0" h="960907" w="3426242">
                <a:moveTo>
                  <a:pt x="0" y="0"/>
                </a:moveTo>
                <a:lnTo>
                  <a:pt x="3426242" y="0"/>
                </a:lnTo>
                <a:lnTo>
                  <a:pt x="3426242" y="960907"/>
                </a:lnTo>
                <a:lnTo>
                  <a:pt x="0" y="9609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3712235ccfd_0_184"/>
          <p:cNvSpPr txBox="1"/>
          <p:nvPr/>
        </p:nvSpPr>
        <p:spPr>
          <a:xfrm>
            <a:off x="339780" y="315084"/>
            <a:ext cx="1014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Our Valued Customers</a:t>
            </a:r>
            <a:endParaRPr i="0" sz="3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0" name="Google Shape;360;g3712235ccfd_0_184"/>
          <p:cNvSpPr/>
          <p:nvPr/>
        </p:nvSpPr>
        <p:spPr>
          <a:xfrm>
            <a:off x="6777550" y="1591275"/>
            <a:ext cx="1921884" cy="824706"/>
          </a:xfrm>
          <a:custGeom>
            <a:rect b="b" l="l" r="r" t="t"/>
            <a:pathLst>
              <a:path extrusionOk="0" h="1037366" w="2923018">
                <a:moveTo>
                  <a:pt x="0" y="0"/>
                </a:moveTo>
                <a:lnTo>
                  <a:pt x="2923018" y="0"/>
                </a:lnTo>
                <a:lnTo>
                  <a:pt x="2923018" y="1037366"/>
                </a:lnTo>
                <a:lnTo>
                  <a:pt x="0" y="1037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7068" l="-7009" r="-2819" t="-1123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3712235ccfd_0_184"/>
          <p:cNvSpPr/>
          <p:nvPr/>
        </p:nvSpPr>
        <p:spPr>
          <a:xfrm>
            <a:off x="10204728" y="2978753"/>
            <a:ext cx="1418438" cy="409120"/>
          </a:xfrm>
          <a:custGeom>
            <a:rect b="b" l="l" r="r" t="t"/>
            <a:pathLst>
              <a:path extrusionOk="0" h="743854" w="2578978">
                <a:moveTo>
                  <a:pt x="0" y="0"/>
                </a:moveTo>
                <a:lnTo>
                  <a:pt x="2578978" y="0"/>
                </a:lnTo>
                <a:lnTo>
                  <a:pt x="2578978" y="743854"/>
                </a:lnTo>
                <a:lnTo>
                  <a:pt x="0" y="7438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79538" l="0" r="0" t="-8058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3712235ccfd_0_184"/>
          <p:cNvSpPr/>
          <p:nvPr/>
        </p:nvSpPr>
        <p:spPr>
          <a:xfrm>
            <a:off x="3086749" y="2851504"/>
            <a:ext cx="2266450" cy="575172"/>
          </a:xfrm>
          <a:custGeom>
            <a:rect b="b" l="l" r="r" t="t"/>
            <a:pathLst>
              <a:path extrusionOk="0" h="812964" w="3460229">
                <a:moveTo>
                  <a:pt x="0" y="0"/>
                </a:moveTo>
                <a:lnTo>
                  <a:pt x="3460229" y="0"/>
                </a:lnTo>
                <a:lnTo>
                  <a:pt x="3460229" y="812964"/>
                </a:lnTo>
                <a:lnTo>
                  <a:pt x="0" y="812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609" l="-2889" r="-1969" t="-1346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3712235ccfd_0_184"/>
          <p:cNvSpPr/>
          <p:nvPr/>
        </p:nvSpPr>
        <p:spPr>
          <a:xfrm>
            <a:off x="817449" y="2691473"/>
            <a:ext cx="1803702" cy="725977"/>
          </a:xfrm>
          <a:custGeom>
            <a:rect b="b" l="l" r="r" t="t"/>
            <a:pathLst>
              <a:path extrusionOk="0" h="1008302" w="2885923">
                <a:moveTo>
                  <a:pt x="0" y="0"/>
                </a:moveTo>
                <a:lnTo>
                  <a:pt x="2885922" y="0"/>
                </a:lnTo>
                <a:lnTo>
                  <a:pt x="2885922" y="1008302"/>
                </a:lnTo>
                <a:lnTo>
                  <a:pt x="0" y="1008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2518" l="-300336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3712235ccfd_0_184"/>
          <p:cNvSpPr/>
          <p:nvPr/>
        </p:nvSpPr>
        <p:spPr>
          <a:xfrm>
            <a:off x="5707381" y="2777318"/>
            <a:ext cx="2420083" cy="725558"/>
          </a:xfrm>
          <a:custGeom>
            <a:rect b="b" l="l" r="r" t="t"/>
            <a:pathLst>
              <a:path extrusionOk="0" h="874166" w="3572078">
                <a:moveTo>
                  <a:pt x="0" y="0"/>
                </a:moveTo>
                <a:lnTo>
                  <a:pt x="3572077" y="0"/>
                </a:lnTo>
                <a:lnTo>
                  <a:pt x="3572077" y="874166"/>
                </a:lnTo>
                <a:lnTo>
                  <a:pt x="0" y="874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75688" l="0" r="0" t="-6940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3712235ccfd_0_184"/>
          <p:cNvSpPr/>
          <p:nvPr/>
        </p:nvSpPr>
        <p:spPr>
          <a:xfrm>
            <a:off x="383443" y="3973853"/>
            <a:ext cx="2885779" cy="576919"/>
          </a:xfrm>
          <a:custGeom>
            <a:rect b="b" l="l" r="r" t="t"/>
            <a:pathLst>
              <a:path extrusionOk="0" h="957542" w="5714414">
                <a:moveTo>
                  <a:pt x="0" y="0"/>
                </a:moveTo>
                <a:lnTo>
                  <a:pt x="5714414" y="0"/>
                </a:lnTo>
                <a:lnTo>
                  <a:pt x="5714414" y="957542"/>
                </a:lnTo>
                <a:lnTo>
                  <a:pt x="0" y="957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-1639" r="0" t="-1743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3712235ccfd_0_184"/>
          <p:cNvSpPr/>
          <p:nvPr/>
        </p:nvSpPr>
        <p:spPr>
          <a:xfrm>
            <a:off x="7348858" y="3880196"/>
            <a:ext cx="1803630" cy="752355"/>
          </a:xfrm>
          <a:custGeom>
            <a:rect b="b" l="l" r="r" t="t"/>
            <a:pathLst>
              <a:path extrusionOk="0" h="1044938" w="2732772">
                <a:moveTo>
                  <a:pt x="0" y="0"/>
                </a:moveTo>
                <a:lnTo>
                  <a:pt x="2732772" y="0"/>
                </a:lnTo>
                <a:lnTo>
                  <a:pt x="2732772" y="1044938"/>
                </a:lnTo>
                <a:lnTo>
                  <a:pt x="0" y="1044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35139" l="-13428" r="-13439" t="-3843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3712235ccfd_0_184"/>
          <p:cNvSpPr/>
          <p:nvPr/>
        </p:nvSpPr>
        <p:spPr>
          <a:xfrm>
            <a:off x="9794665" y="4086152"/>
            <a:ext cx="1346990" cy="332550"/>
          </a:xfrm>
          <a:custGeom>
            <a:rect b="b" l="l" r="r" t="t"/>
            <a:pathLst>
              <a:path extrusionOk="0" h="604636" w="2449072">
                <a:moveTo>
                  <a:pt x="0" y="0"/>
                </a:moveTo>
                <a:lnTo>
                  <a:pt x="2449072" y="0"/>
                </a:lnTo>
                <a:lnTo>
                  <a:pt x="2449072" y="604636"/>
                </a:lnTo>
                <a:lnTo>
                  <a:pt x="0" y="604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105013" l="0" r="0" t="-9864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3712235ccfd_0_184"/>
          <p:cNvSpPr/>
          <p:nvPr/>
        </p:nvSpPr>
        <p:spPr>
          <a:xfrm>
            <a:off x="9794665" y="4483756"/>
            <a:ext cx="1346990" cy="280400"/>
          </a:xfrm>
          <a:custGeom>
            <a:rect b="b" l="l" r="r" t="t"/>
            <a:pathLst>
              <a:path extrusionOk="0" h="509818" w="2449072">
                <a:moveTo>
                  <a:pt x="0" y="0"/>
                </a:moveTo>
                <a:lnTo>
                  <a:pt x="2449072" y="0"/>
                </a:lnTo>
                <a:lnTo>
                  <a:pt x="2449072" y="509818"/>
                </a:lnTo>
                <a:lnTo>
                  <a:pt x="0" y="509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-11985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3712235ccfd_0_184"/>
          <p:cNvSpPr/>
          <p:nvPr/>
        </p:nvSpPr>
        <p:spPr>
          <a:xfrm>
            <a:off x="803049" y="5334549"/>
            <a:ext cx="1918267" cy="577892"/>
          </a:xfrm>
          <a:custGeom>
            <a:rect b="b" l="l" r="r" t="t"/>
            <a:pathLst>
              <a:path extrusionOk="0" h="811076" w="3144700">
                <a:moveTo>
                  <a:pt x="0" y="0"/>
                </a:moveTo>
                <a:lnTo>
                  <a:pt x="3144700" y="0"/>
                </a:lnTo>
                <a:lnTo>
                  <a:pt x="3144700" y="811076"/>
                </a:lnTo>
                <a:lnTo>
                  <a:pt x="0" y="8110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3712235ccfd_0_184"/>
          <p:cNvSpPr/>
          <p:nvPr/>
        </p:nvSpPr>
        <p:spPr>
          <a:xfrm>
            <a:off x="5873150" y="5264550"/>
            <a:ext cx="1350806" cy="822949"/>
          </a:xfrm>
          <a:custGeom>
            <a:rect b="b" l="l" r="r" t="t"/>
            <a:pathLst>
              <a:path extrusionOk="0" h="1450130" w="2232738">
                <a:moveTo>
                  <a:pt x="0" y="0"/>
                </a:moveTo>
                <a:lnTo>
                  <a:pt x="2232738" y="0"/>
                </a:lnTo>
                <a:lnTo>
                  <a:pt x="2232738" y="1450130"/>
                </a:lnTo>
                <a:lnTo>
                  <a:pt x="0" y="1450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-27878" l="-22719" r="-26958" t="-2134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3712235ccfd_0_184"/>
          <p:cNvSpPr/>
          <p:nvPr/>
        </p:nvSpPr>
        <p:spPr>
          <a:xfrm>
            <a:off x="3282525" y="5298095"/>
            <a:ext cx="1919616" cy="575535"/>
          </a:xfrm>
          <a:custGeom>
            <a:rect b="b" l="l" r="r" t="t"/>
            <a:pathLst>
              <a:path extrusionOk="0" h="625581" w="3226245">
                <a:moveTo>
                  <a:pt x="0" y="0"/>
                </a:moveTo>
                <a:lnTo>
                  <a:pt x="3226245" y="0"/>
                </a:lnTo>
                <a:lnTo>
                  <a:pt x="3226245" y="625581"/>
                </a:lnTo>
                <a:lnTo>
                  <a:pt x="0" y="62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-164693" l="-4919" r="-4809" t="-15986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3712235ccfd_0_184"/>
          <p:cNvSpPr/>
          <p:nvPr/>
        </p:nvSpPr>
        <p:spPr>
          <a:xfrm>
            <a:off x="8009849" y="5320400"/>
            <a:ext cx="1258713" cy="561925"/>
          </a:xfrm>
          <a:custGeom>
            <a:rect b="b" l="l" r="r" t="t"/>
            <a:pathLst>
              <a:path extrusionOk="0" h="1021682" w="2288569">
                <a:moveTo>
                  <a:pt x="0" y="0"/>
                </a:moveTo>
                <a:lnTo>
                  <a:pt x="2288568" y="0"/>
                </a:lnTo>
                <a:lnTo>
                  <a:pt x="2288568" y="1021682"/>
                </a:lnTo>
                <a:lnTo>
                  <a:pt x="0" y="1021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3712235ccfd_0_184"/>
          <p:cNvSpPr/>
          <p:nvPr/>
        </p:nvSpPr>
        <p:spPr>
          <a:xfrm>
            <a:off x="10054438" y="5415105"/>
            <a:ext cx="1311512" cy="290313"/>
          </a:xfrm>
          <a:custGeom>
            <a:rect b="b" l="l" r="r" t="t"/>
            <a:pathLst>
              <a:path extrusionOk="0" h="527842" w="2384568">
                <a:moveTo>
                  <a:pt x="0" y="0"/>
                </a:moveTo>
                <a:lnTo>
                  <a:pt x="2384568" y="0"/>
                </a:lnTo>
                <a:lnTo>
                  <a:pt x="2384568" y="527842"/>
                </a:lnTo>
                <a:lnTo>
                  <a:pt x="0" y="527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-76959" l="0" r="0" t="-8061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3712235ccfd_0_184"/>
          <p:cNvSpPr txBox="1"/>
          <p:nvPr/>
        </p:nvSpPr>
        <p:spPr>
          <a:xfrm>
            <a:off x="10054438" y="5764464"/>
            <a:ext cx="1313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9"/>
              <a:buFont typeface="Arial"/>
              <a:buNone/>
            </a:pPr>
            <a:r>
              <a:rPr b="1" i="0" lang="en-US" sz="979" u="none" cap="none" strike="noStrike">
                <a:solidFill>
                  <a:srgbClr val="F05454"/>
                </a:solidFill>
                <a:latin typeface="Poppins"/>
                <a:ea typeface="Poppins"/>
                <a:cs typeface="Poppins"/>
                <a:sym typeface="Poppins"/>
              </a:rPr>
              <a:t>ASSET RECONSTRUCTION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9"/>
              <a:buFont typeface="Arial"/>
              <a:buNone/>
            </a:pPr>
            <a:r>
              <a:rPr b="1" i="0" lang="en-US" sz="979" u="none" cap="none" strike="noStrike">
                <a:solidFill>
                  <a:srgbClr val="F05454"/>
                </a:solidFill>
                <a:latin typeface="Poppins"/>
                <a:ea typeface="Poppins"/>
                <a:cs typeface="Poppins"/>
                <a:sym typeface="Poppins"/>
              </a:rPr>
              <a:t>COMPANY LTD.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milnad Mercantile Bank ..." id="375" name="Google Shape;375;g3712235ccfd_0_18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507305" y="3787452"/>
            <a:ext cx="1647704" cy="11487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xilo Finserve Private Limited | LinkedIn" id="376" name="Google Shape;376;g3712235ccfd_0_18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498972" y="3836342"/>
            <a:ext cx="1418450" cy="12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3712235ccfd_0_18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253009" y="2719276"/>
            <a:ext cx="1801429" cy="82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3712235ccfd_0_184"/>
          <p:cNvPicPr preferRelativeResize="0"/>
          <p:nvPr/>
        </p:nvPicPr>
        <p:blipFill rotWithShape="1">
          <a:blip r:embed="rId22">
            <a:alphaModFix/>
          </a:blip>
          <a:srcRect b="25700" l="0" r="0" t="23325"/>
          <a:stretch/>
        </p:blipFill>
        <p:spPr>
          <a:xfrm>
            <a:off x="9413802" y="1563825"/>
            <a:ext cx="1921875" cy="87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3712235ccfd_0_18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935936" y="5912450"/>
            <a:ext cx="1636500" cy="40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3712235ccfd_0_2408"/>
          <p:cNvSpPr/>
          <p:nvPr/>
        </p:nvSpPr>
        <p:spPr>
          <a:xfrm>
            <a:off x="384183" y="275218"/>
            <a:ext cx="11620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Technical Architecture (Micro Services)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4" name="Google Shape;1154;g3712235ccfd_0_2408"/>
          <p:cNvGrpSpPr/>
          <p:nvPr/>
        </p:nvGrpSpPr>
        <p:grpSpPr>
          <a:xfrm>
            <a:off x="827926" y="1243773"/>
            <a:ext cx="10412666" cy="5232363"/>
            <a:chOff x="-59578" y="1032701"/>
            <a:chExt cx="12575683" cy="5562793"/>
          </a:xfrm>
        </p:grpSpPr>
        <p:pic>
          <p:nvPicPr>
            <p:cNvPr id="1155" name="Google Shape;1155;g3712235ccfd_0_2408"/>
            <p:cNvPicPr preferRelativeResize="0"/>
            <p:nvPr/>
          </p:nvPicPr>
          <p:blipFill rotWithShape="1">
            <a:blip r:embed="rId3">
              <a:alphaModFix/>
            </a:blip>
            <a:srcRect b="0" l="12997" r="14470" t="-1010"/>
            <a:stretch/>
          </p:blipFill>
          <p:spPr>
            <a:xfrm>
              <a:off x="179119" y="1396155"/>
              <a:ext cx="788082" cy="74726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6" name="Google Shape;1156;g3712235ccfd_0_2408"/>
            <p:cNvGrpSpPr/>
            <p:nvPr/>
          </p:nvGrpSpPr>
          <p:grpSpPr>
            <a:xfrm>
              <a:off x="-59578" y="1032701"/>
              <a:ext cx="12575683" cy="5562793"/>
              <a:chOff x="-59578" y="1032701"/>
              <a:chExt cx="12575683" cy="5562793"/>
            </a:xfrm>
          </p:grpSpPr>
          <p:sp>
            <p:nvSpPr>
              <p:cNvPr id="1157" name="Google Shape;1157;g3712235ccfd_0_2408"/>
              <p:cNvSpPr/>
              <p:nvPr/>
            </p:nvSpPr>
            <p:spPr>
              <a:xfrm>
                <a:off x="9724905" y="3654918"/>
                <a:ext cx="2791200" cy="2253900"/>
              </a:xfrm>
              <a:prstGeom prst="roundRect">
                <a:avLst>
                  <a:gd fmla="val 5433" name="adj"/>
                </a:avLst>
              </a:prstGeom>
              <a:solidFill>
                <a:srgbClr val="FFF2CC"/>
              </a:solidFill>
              <a:ln>
                <a:noFill/>
              </a:ln>
              <a:effectLst>
                <a:outerShdw blurRad="127000" sx="102000" rotWithShape="0" algn="ctr" sy="102000">
                  <a:srgbClr val="75707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g3712235ccfd_0_2408"/>
              <p:cNvSpPr/>
              <p:nvPr/>
            </p:nvSpPr>
            <p:spPr>
              <a:xfrm>
                <a:off x="2846103" y="1441303"/>
                <a:ext cx="6691500" cy="4062900"/>
              </a:xfrm>
              <a:prstGeom prst="roundRect">
                <a:avLst>
                  <a:gd fmla="val 6914" name="adj"/>
                </a:avLst>
              </a:prstGeom>
              <a:gradFill>
                <a:gsLst>
                  <a:gs pos="0">
                    <a:srgbClr val="9CC2E5"/>
                  </a:gs>
                  <a:gs pos="100000">
                    <a:schemeClr val="lt1"/>
                  </a:gs>
                </a:gsLst>
                <a:lin ang="16200038" scaled="0"/>
              </a:gradFill>
              <a:ln>
                <a:noFill/>
              </a:ln>
              <a:effectLst>
                <a:outerShdw blurRad="127000" sx="102000" rotWithShape="0" algn="ctr" sy="102000">
                  <a:srgbClr val="75707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g3712235ccfd_0_2408"/>
              <p:cNvSpPr/>
              <p:nvPr/>
            </p:nvSpPr>
            <p:spPr>
              <a:xfrm>
                <a:off x="9975883" y="1343643"/>
                <a:ext cx="2256727" cy="940116"/>
              </a:xfrm>
              <a:prstGeom prst="flowChartProcess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B3C6E7"/>
                  </a:gs>
                  <a:gs pos="100000">
                    <a:schemeClr val="lt1"/>
                  </a:gs>
                </a:gsLst>
                <a:lin ang="2700006" scaled="0"/>
              </a:gra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sng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AUTHENTICATION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-&gt; </a:t>
                </a:r>
                <a:r>
                  <a:rPr b="0" i="0" lang="en-US" sz="12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LDAP (Internal)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-&gt; Third Party </a:t>
                </a:r>
                <a:r>
                  <a:rPr b="0" i="0" lang="en-US" sz="12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(External)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g3712235ccfd_0_2408"/>
              <p:cNvSpPr/>
              <p:nvPr/>
            </p:nvSpPr>
            <p:spPr>
              <a:xfrm>
                <a:off x="9994536" y="2336536"/>
                <a:ext cx="2256727" cy="1228768"/>
              </a:xfrm>
              <a:prstGeom prst="flowChartProcess">
                <a:avLst/>
              </a:prstGeom>
              <a:gradFill>
                <a:gsLst>
                  <a:gs pos="0">
                    <a:schemeClr val="lt1"/>
                  </a:gs>
                  <a:gs pos="50000">
                    <a:srgbClr val="B3C6E7"/>
                  </a:gs>
                  <a:gs pos="100000">
                    <a:schemeClr val="lt1"/>
                  </a:gs>
                </a:gsLst>
                <a:lin ang="2700006" scaled="0"/>
              </a:gradFill>
              <a:ln>
                <a:noFill/>
              </a:ln>
              <a:effectLst>
                <a:outerShdw blurRad="63500" sx="102000" rotWithShape="0" algn="ctr" sy="1020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sng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INTEGRATIONS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143998" lvl="0" marL="179999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b="0" i="0" lang="en-US" sz="1200" u="sng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System 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143998" lvl="0" marL="179999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b="0" i="0" lang="en-US" sz="1200" u="sng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System 2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143998" lvl="0" marL="179999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b="0" i="0" lang="en-US" sz="1200" u="sng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……………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143998" lvl="0" marL="179999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"/>
                  <a:buFont typeface="Arial"/>
                  <a:buChar char="•"/>
                </a:pPr>
                <a:r>
                  <a:rPr b="0" i="0" lang="en-US" sz="1200" u="sng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System n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g3712235ccfd_0_2408"/>
              <p:cNvSpPr txBox="1"/>
              <p:nvPr/>
            </p:nvSpPr>
            <p:spPr>
              <a:xfrm>
                <a:off x="9661008" y="3688339"/>
                <a:ext cx="2571600" cy="32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US" sz="1400" u="sng" cap="none" strike="noStrike">
                    <a:solidFill>
                      <a:srgbClr val="2626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Active Passive Clustering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g3712235ccfd_0_2408"/>
              <p:cNvSpPr/>
              <p:nvPr/>
            </p:nvSpPr>
            <p:spPr>
              <a:xfrm>
                <a:off x="10713126" y="4138672"/>
                <a:ext cx="1538100" cy="409200"/>
              </a:xfrm>
              <a:prstGeom prst="roundRect">
                <a:avLst>
                  <a:gd fmla="val 16667" name="adj"/>
                </a:avLst>
              </a:prstGeom>
              <a:gradFill>
                <a:gsLst>
                  <a:gs pos="0">
                    <a:srgbClr val="CC0066"/>
                  </a:gs>
                  <a:gs pos="95000">
                    <a:srgbClr val="E9BBD6"/>
                  </a:gs>
                  <a:gs pos="100000">
                    <a:srgbClr val="E9BBD6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US" sz="14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DATABASE</a:t>
                </a:r>
                <a:r>
                  <a:rPr b="1" i="0" lang="en-US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1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g3712235ccfd_0_2408"/>
              <p:cNvSpPr/>
              <p:nvPr/>
            </p:nvSpPr>
            <p:spPr>
              <a:xfrm>
                <a:off x="10713127" y="4756416"/>
                <a:ext cx="1538100" cy="340500"/>
              </a:xfrm>
              <a:prstGeom prst="roundRect">
                <a:avLst>
                  <a:gd fmla="val 16667" name="adj"/>
                </a:avLst>
              </a:prstGeom>
              <a:gradFill>
                <a:gsLst>
                  <a:gs pos="0">
                    <a:srgbClr val="CC0066"/>
                  </a:gs>
                  <a:gs pos="98000">
                    <a:srgbClr val="E2BECE"/>
                  </a:gs>
                  <a:gs pos="100000">
                    <a:srgbClr val="E2BECE"/>
                  </a:gs>
                </a:gsLst>
                <a:path path="circle">
                  <a:fillToRect b="50%" l="50%" r="50%" t="50%"/>
                </a:path>
                <a:tileRect/>
              </a:gradFill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-US" sz="14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DATABASE 2</a:t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64" name="Google Shape;1164;g3712235ccfd_0_240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0032724" y="4032013"/>
                <a:ext cx="535640" cy="5904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5" name="Google Shape;1165;g3712235ccfd_0_240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0034499" y="4649744"/>
                <a:ext cx="535640" cy="5904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6" name="Google Shape;1166;g3712235ccfd_0_2408"/>
              <p:cNvPicPr preferRelativeResize="0"/>
              <p:nvPr/>
            </p:nvPicPr>
            <p:blipFill rotWithShape="1">
              <a:blip r:embed="rId5">
                <a:alphaModFix/>
              </a:blip>
              <a:srcRect b="8572" l="8252" r="10519" t="5361"/>
              <a:stretch/>
            </p:blipFill>
            <p:spPr>
              <a:xfrm>
                <a:off x="205542" y="2197448"/>
                <a:ext cx="731183" cy="77472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67" name="Google Shape;1167;g3712235ccfd_0_2408"/>
              <p:cNvSpPr txBox="1"/>
              <p:nvPr/>
            </p:nvSpPr>
            <p:spPr>
              <a:xfrm>
                <a:off x="4237352" y="4017860"/>
                <a:ext cx="984900" cy="49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4285F4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API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4285F4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Gateway</a:t>
                </a:r>
                <a:endParaRPr b="1" i="0" sz="1200" u="none" cap="none" strike="noStrike">
                  <a:solidFill>
                    <a:srgbClr val="4285F4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8" name="Google Shape;1168;g3712235ccfd_0_2408"/>
              <p:cNvSpPr txBox="1"/>
              <p:nvPr/>
            </p:nvSpPr>
            <p:spPr>
              <a:xfrm>
                <a:off x="2889054" y="1032701"/>
                <a:ext cx="5627700" cy="36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-US" sz="1600" u="none" cap="none" strike="noStrike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ServoDocs Microservice based Architecture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69" name="Google Shape;1169;g3712235ccfd_0_2408"/>
              <p:cNvGrpSpPr/>
              <p:nvPr/>
            </p:nvGrpSpPr>
            <p:grpSpPr>
              <a:xfrm>
                <a:off x="5637266" y="3292728"/>
                <a:ext cx="1198200" cy="977572"/>
                <a:chOff x="4339228" y="3345166"/>
                <a:chExt cx="1198200" cy="977572"/>
              </a:xfrm>
            </p:grpSpPr>
            <p:sp>
              <p:nvSpPr>
                <p:cNvPr id="1170" name="Google Shape;1170;g3712235ccfd_0_2408"/>
                <p:cNvSpPr/>
                <p:nvPr/>
              </p:nvSpPr>
              <p:spPr>
                <a:xfrm>
                  <a:off x="4339228" y="3345166"/>
                  <a:ext cx="1198200" cy="841500"/>
                </a:xfrm>
                <a:prstGeom prst="roundRect">
                  <a:avLst>
                    <a:gd fmla="val 16667" name="adj"/>
                  </a:avLst>
                </a:prstGeom>
                <a:gradFill>
                  <a:gsLst>
                    <a:gs pos="0">
                      <a:srgbClr val="A5A5A5"/>
                    </a:gs>
                    <a:gs pos="36000">
                      <a:srgbClr val="D5D5D5"/>
                    </a:gs>
                    <a:gs pos="71000">
                      <a:schemeClr val="lt1"/>
                    </a:gs>
                    <a:gs pos="100000">
                      <a:schemeClr val="lt1"/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1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1" name="Google Shape;1171;g3712235ccfd_0_2408"/>
                <p:cNvSpPr txBox="1"/>
                <p:nvPr/>
              </p:nvSpPr>
              <p:spPr>
                <a:xfrm>
                  <a:off x="4368436" y="3910538"/>
                  <a:ext cx="1124700" cy="412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1" lang="en-US" sz="12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SD Document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descr="Icon Format #133416 - Free Icons Library" id="1172" name="Google Shape;1172;g3712235ccfd_0_2408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4628657" y="3390181"/>
                  <a:ext cx="599095" cy="4691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Press and Media Resources - Docker" id="1173" name="Google Shape;1173;g3712235ccfd_0_2408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5252338" y="3387069"/>
                  <a:ext cx="251780" cy="2154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Connected with solid fill" id="1174" name="Google Shape;1174;g3712235ccfd_0_2408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 flipH="1" rot="-5400000">
                <a:off x="6971449" y="5246426"/>
                <a:ext cx="940108" cy="10089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5" name="Google Shape;1175;g3712235ccfd_0_2408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7566069" y="5655385"/>
                <a:ext cx="940109" cy="9401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76" name="Google Shape;1176;g3712235ccfd_0_2408"/>
              <p:cNvSpPr txBox="1"/>
              <p:nvPr/>
            </p:nvSpPr>
            <p:spPr>
              <a:xfrm>
                <a:off x="3849232" y="5845649"/>
                <a:ext cx="3634800" cy="68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Storage</a:t>
                </a:r>
                <a:r>
                  <a:rPr b="0" i="0" lang="en-US" sz="12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(SAN/ NAS/ Cloud Object Storage)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S3 Bucket, Azure BLOB, etc.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177" name="Google Shape;1177;g3712235ccfd_0_2408"/>
              <p:cNvCxnSpPr/>
              <p:nvPr/>
            </p:nvCxnSpPr>
            <p:spPr>
              <a:xfrm>
                <a:off x="9334394" y="4449129"/>
                <a:ext cx="639900" cy="690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595959"/>
                </a:solidFill>
                <a:prstDash val="dash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1178" name="Google Shape;1178;g3712235ccfd_0_2408"/>
              <p:cNvCxnSpPr/>
              <p:nvPr/>
            </p:nvCxnSpPr>
            <p:spPr>
              <a:xfrm>
                <a:off x="9360381" y="1623763"/>
                <a:ext cx="6945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595959"/>
                </a:solidFill>
                <a:prstDash val="dash"/>
                <a:round/>
                <a:headEnd len="med" w="med" type="oval"/>
                <a:tailEnd len="med" w="med" type="oval"/>
              </a:ln>
            </p:spPr>
          </p:cxnSp>
          <p:cxnSp>
            <p:nvCxnSpPr>
              <p:cNvPr id="1179" name="Google Shape;1179;g3712235ccfd_0_2408"/>
              <p:cNvCxnSpPr/>
              <p:nvPr/>
            </p:nvCxnSpPr>
            <p:spPr>
              <a:xfrm>
                <a:off x="9371132" y="2489947"/>
                <a:ext cx="7173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595959"/>
                </a:solidFill>
                <a:prstDash val="dash"/>
                <a:round/>
                <a:headEnd len="med" w="med" type="oval"/>
                <a:tailEnd len="med" w="med" type="oval"/>
              </a:ln>
            </p:spPr>
          </p:cxnSp>
          <p:cxnSp>
            <p:nvCxnSpPr>
              <p:cNvPr id="1180" name="Google Shape;1180;g3712235ccfd_0_2408"/>
              <p:cNvCxnSpPr/>
              <p:nvPr/>
            </p:nvCxnSpPr>
            <p:spPr>
              <a:xfrm>
                <a:off x="9318082" y="4879902"/>
                <a:ext cx="625200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595959"/>
                </a:solidFill>
                <a:prstDash val="dash"/>
                <a:round/>
                <a:headEnd len="med" w="med" type="triangle"/>
                <a:tailEnd len="sm" w="sm" type="none"/>
              </a:ln>
            </p:spPr>
          </p:cxnSp>
          <p:sp>
            <p:nvSpPr>
              <p:cNvPr id="1181" name="Google Shape;1181;g3712235ccfd_0_2408"/>
              <p:cNvSpPr txBox="1"/>
              <p:nvPr/>
            </p:nvSpPr>
            <p:spPr>
              <a:xfrm>
                <a:off x="-59578" y="3862962"/>
                <a:ext cx="1416300" cy="68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User Access from different Systems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82" name="Google Shape;1182;g3712235ccfd_0_2408"/>
              <p:cNvPicPr preferRelativeResize="0"/>
              <p:nvPr/>
            </p:nvPicPr>
            <p:blipFill rotWithShape="1">
              <a:blip r:embed="rId10">
                <a:alphaModFix/>
              </a:blip>
              <a:srcRect b="17706" l="15636" r="14899" t="10346"/>
              <a:stretch/>
            </p:blipFill>
            <p:spPr>
              <a:xfrm>
                <a:off x="1418866" y="2076625"/>
                <a:ext cx="987742" cy="10230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3" name="Google Shape;1183;g3712235ccfd_0_2408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4458180" y="3441531"/>
                <a:ext cx="632966" cy="6329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How to run Oracle 12c on a Kubernetes Cluster with persistent storage - Ron  Ekins' - Oracle Technology, DevOps and Kubernetes Blog" id="1184" name="Google Shape;1184;g3712235ccfd_0_2408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3074282" y="3547360"/>
                <a:ext cx="803442" cy="69626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185" name="Google Shape;1185;g3712235ccfd_0_2408"/>
              <p:cNvCxnSpPr>
                <a:stCxn id="1155" idx="3"/>
                <a:endCxn id="1182" idx="1"/>
              </p:cNvCxnSpPr>
              <p:nvPr/>
            </p:nvCxnSpPr>
            <p:spPr>
              <a:xfrm>
                <a:off x="967201" y="1769787"/>
                <a:ext cx="451800" cy="818400"/>
              </a:xfrm>
              <a:prstGeom prst="bentConnector3">
                <a:avLst>
                  <a:gd fmla="val 49985" name="adj1"/>
                </a:avLst>
              </a:prstGeom>
              <a:noFill/>
              <a:ln cap="flat" cmpd="sng" w="2857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sp>
            <p:nvSpPr>
              <p:cNvPr id="1186" name="Google Shape;1186;g3712235ccfd_0_2408"/>
              <p:cNvSpPr/>
              <p:nvPr/>
            </p:nvSpPr>
            <p:spPr>
              <a:xfrm>
                <a:off x="2423835" y="2481511"/>
                <a:ext cx="330900" cy="273600"/>
              </a:xfrm>
              <a:prstGeom prst="chevron">
                <a:avLst>
                  <a:gd fmla="val 50000" name="adj"/>
                </a:avLst>
              </a:prstGeom>
              <a:solidFill>
                <a:srgbClr val="7F7F7F"/>
              </a:solidFill>
              <a:ln cap="flat" cmpd="sng" w="19050">
                <a:solidFill>
                  <a:srgbClr val="45454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g3712235ccfd_0_2408"/>
              <p:cNvSpPr/>
              <p:nvPr/>
            </p:nvSpPr>
            <p:spPr>
              <a:xfrm>
                <a:off x="4078248" y="3619200"/>
                <a:ext cx="300900" cy="273600"/>
              </a:xfrm>
              <a:prstGeom prst="chevron">
                <a:avLst>
                  <a:gd fmla="val 50000" name="adj"/>
                </a:avLst>
              </a:prstGeom>
              <a:solidFill>
                <a:srgbClr val="7F7F7F"/>
              </a:solidFill>
              <a:ln cap="flat" cmpd="sng" w="19050">
                <a:solidFill>
                  <a:srgbClr val="45454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g3712235ccfd_0_2408"/>
              <p:cNvSpPr txBox="1"/>
              <p:nvPr/>
            </p:nvSpPr>
            <p:spPr>
              <a:xfrm>
                <a:off x="3063288" y="4204462"/>
                <a:ext cx="818700" cy="29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326CE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Cluster</a:t>
                </a:r>
                <a:endParaRPr b="1" i="0" sz="1200" u="none" cap="none" strike="noStrike">
                  <a:solidFill>
                    <a:srgbClr val="326CE5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g3712235ccfd_0_2408"/>
              <p:cNvSpPr txBox="1"/>
              <p:nvPr/>
            </p:nvSpPr>
            <p:spPr>
              <a:xfrm>
                <a:off x="1116015" y="3025896"/>
                <a:ext cx="1538100" cy="29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-US" sz="1200" u="none" cap="none" strike="noStrike">
                    <a:solidFill>
                      <a:srgbClr val="F4853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Load</a:t>
                </a:r>
                <a:r>
                  <a:rPr b="1" i="0" lang="en-US" sz="1200" u="none" cap="none" strike="noStrike">
                    <a:solidFill>
                      <a:srgbClr val="F48535"/>
                    </a:solidFill>
                    <a:latin typeface="Arial"/>
                    <a:ea typeface="Arial"/>
                    <a:cs typeface="Arial"/>
                    <a:sym typeface="Arial"/>
                  </a:rPr>
                  <a:t> Balancer</a:t>
                </a:r>
                <a:endParaRPr b="1" i="0" sz="1200" u="none" cap="none" strike="noStrike">
                  <a:solidFill>
                    <a:srgbClr val="F4853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90" name="Google Shape;1190;g3712235ccfd_0_2408"/>
              <p:cNvGrpSpPr/>
              <p:nvPr/>
            </p:nvGrpSpPr>
            <p:grpSpPr>
              <a:xfrm>
                <a:off x="1883519" y="5353011"/>
                <a:ext cx="635187" cy="556839"/>
                <a:chOff x="3230143" y="1011169"/>
                <a:chExt cx="635187" cy="556839"/>
              </a:xfrm>
            </p:grpSpPr>
            <p:pic>
              <p:nvPicPr>
                <p:cNvPr id="1191" name="Google Shape;1191;g3712235ccfd_0_2408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b="0" l="0" r="0" t="0"/>
                <a:stretch/>
              </p:blipFill>
              <p:spPr>
                <a:xfrm>
                  <a:off x="3230143" y="1373731"/>
                  <a:ext cx="635187" cy="19427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GitHub Logo and symbol, meaning, history, PNG, brand" id="1192" name="Google Shape;1192;g3712235ccfd_0_2408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b="0" l="0" r="0" t="0"/>
                <a:stretch/>
              </p:blipFill>
              <p:spPr>
                <a:xfrm>
                  <a:off x="3278950" y="1011169"/>
                  <a:ext cx="577444" cy="3248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1193" name="Google Shape;1193;g3712235ccfd_0_2408"/>
              <p:cNvCxnSpPr/>
              <p:nvPr/>
            </p:nvCxnSpPr>
            <p:spPr>
              <a:xfrm flipH="1" rot="10800000">
                <a:off x="2551331" y="5493154"/>
                <a:ext cx="675600" cy="415800"/>
              </a:xfrm>
              <a:prstGeom prst="bentConnector3">
                <a:avLst>
                  <a:gd fmla="val 50000" name="adj1"/>
                </a:avLst>
              </a:prstGeom>
              <a:noFill/>
              <a:ln cap="flat" cmpd="sng" w="28575">
                <a:solidFill>
                  <a:srgbClr val="595959"/>
                </a:solidFill>
                <a:prstDash val="dash"/>
                <a:miter lim="800000"/>
                <a:headEnd len="sm" w="sm" type="none"/>
                <a:tailEnd len="med" w="med" type="triangle"/>
              </a:ln>
            </p:spPr>
          </p:cxnSp>
          <p:grpSp>
            <p:nvGrpSpPr>
              <p:cNvPr id="1194" name="Google Shape;1194;g3712235ccfd_0_2408"/>
              <p:cNvGrpSpPr/>
              <p:nvPr/>
            </p:nvGrpSpPr>
            <p:grpSpPr>
              <a:xfrm>
                <a:off x="6774224" y="2453785"/>
                <a:ext cx="1294200" cy="841500"/>
                <a:chOff x="5036256" y="2320079"/>
                <a:chExt cx="1294200" cy="841500"/>
              </a:xfrm>
            </p:grpSpPr>
            <p:sp>
              <p:nvSpPr>
                <p:cNvPr id="1195" name="Google Shape;1195;g3712235ccfd_0_2408"/>
                <p:cNvSpPr/>
                <p:nvPr/>
              </p:nvSpPr>
              <p:spPr>
                <a:xfrm>
                  <a:off x="5116568" y="2320079"/>
                  <a:ext cx="1198200" cy="841500"/>
                </a:xfrm>
                <a:prstGeom prst="roundRect">
                  <a:avLst>
                    <a:gd fmla="val 16667" name="adj"/>
                  </a:avLst>
                </a:prstGeom>
                <a:gradFill>
                  <a:gsLst>
                    <a:gs pos="0">
                      <a:srgbClr val="A5A5A5"/>
                    </a:gs>
                    <a:gs pos="36000">
                      <a:srgbClr val="D5D5D5"/>
                    </a:gs>
                    <a:gs pos="71000">
                      <a:schemeClr val="lt1"/>
                    </a:gs>
                    <a:gs pos="100000">
                      <a:schemeClr val="lt1"/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1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descr="Press and Media Resources - Docker" id="1196" name="Google Shape;1196;g3712235ccfd_0_2408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6036892" y="2367776"/>
                  <a:ext cx="251780" cy="2154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97" name="Google Shape;1197;g3712235ccfd_0_2408"/>
                <p:cNvSpPr txBox="1"/>
                <p:nvPr/>
              </p:nvSpPr>
              <p:spPr>
                <a:xfrm>
                  <a:off x="5036256" y="2851540"/>
                  <a:ext cx="1294200" cy="294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1" lang="en-US" sz="12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User Service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descr="Management - Free user icons" id="1198" name="Google Shape;1198;g3712235ccfd_0_2408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b="0" l="0" r="0" t="0"/>
                <a:stretch/>
              </p:blipFill>
              <p:spPr>
                <a:xfrm>
                  <a:off x="5454410" y="2406428"/>
                  <a:ext cx="495120" cy="4951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199" name="Google Shape;1199;g3712235ccfd_0_2408"/>
              <p:cNvSpPr/>
              <p:nvPr/>
            </p:nvSpPr>
            <p:spPr>
              <a:xfrm>
                <a:off x="5125024" y="3619200"/>
                <a:ext cx="300900" cy="273600"/>
              </a:xfrm>
              <a:prstGeom prst="chevron">
                <a:avLst>
                  <a:gd fmla="val 50000" name="adj"/>
                </a:avLst>
              </a:prstGeom>
              <a:solidFill>
                <a:srgbClr val="7F7F7F"/>
              </a:solidFill>
              <a:ln cap="flat" cmpd="sng" w="19050">
                <a:solidFill>
                  <a:srgbClr val="45454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g3712235ccfd_0_2408"/>
              <p:cNvSpPr txBox="1"/>
              <p:nvPr/>
            </p:nvSpPr>
            <p:spPr>
              <a:xfrm>
                <a:off x="9903772" y="5183138"/>
                <a:ext cx="2154900" cy="68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MS SQL, Oracle, PostgreSQL, Managed Database</a:t>
                </a:r>
                <a:endParaRPr b="0" i="0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descr="Front end - Free computer icons" id="1201" name="Google Shape;1201;g3712235ccfd_0_2408"/>
              <p:cNvPicPr preferRelativeResize="0"/>
              <p:nvPr/>
            </p:nvPicPr>
            <p:blipFill rotWithShape="1">
              <a:blip r:embed="rId16">
                <a:alphaModFix/>
              </a:blip>
              <a:srcRect b="0" l="0" r="0" t="0"/>
              <a:stretch/>
            </p:blipFill>
            <p:spPr>
              <a:xfrm>
                <a:off x="3143178" y="2246760"/>
                <a:ext cx="659005" cy="6590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02" name="Google Shape;1202;g3712235ccfd_0_2408"/>
              <p:cNvSpPr txBox="1"/>
              <p:nvPr/>
            </p:nvSpPr>
            <p:spPr>
              <a:xfrm>
                <a:off x="3810514" y="1500835"/>
                <a:ext cx="1998300" cy="88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0" i="0" lang="en-US" sz="12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ServoDocs Frontend calls the Microservices as required from Kubernetes Cluster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g3712235ccfd_0_2408"/>
              <p:cNvSpPr/>
              <p:nvPr/>
            </p:nvSpPr>
            <p:spPr>
              <a:xfrm>
                <a:off x="3373297" y="2998067"/>
                <a:ext cx="198900" cy="488700"/>
              </a:xfrm>
              <a:prstGeom prst="upDownArrow">
                <a:avLst>
                  <a:gd fmla="val 50000" name="adj1"/>
                  <a:gd fmla="val 50000" name="adj2"/>
                </a:avLst>
              </a:prstGeom>
              <a:solidFill>
                <a:srgbClr val="7F7F7F"/>
              </a:solidFill>
              <a:ln cap="flat" cmpd="sng" w="19050">
                <a:solidFill>
                  <a:srgbClr val="454545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204" name="Google Shape;1204;g3712235ccfd_0_2408"/>
              <p:cNvCxnSpPr>
                <a:stCxn id="1166" idx="3"/>
                <a:endCxn id="1182" idx="1"/>
              </p:cNvCxnSpPr>
              <p:nvPr/>
            </p:nvCxnSpPr>
            <p:spPr>
              <a:xfrm>
                <a:off x="936725" y="2584808"/>
                <a:ext cx="482100" cy="3300"/>
              </a:xfrm>
              <a:prstGeom prst="bentConnector3">
                <a:avLst>
                  <a:gd fmla="val 50004" name="adj1"/>
                </a:avLst>
              </a:prstGeom>
              <a:noFill/>
              <a:ln cap="flat" cmpd="sng" w="2857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cxnSp>
            <p:nvCxnSpPr>
              <p:cNvPr id="1205" name="Google Shape;1205;g3712235ccfd_0_2408"/>
              <p:cNvCxnSpPr>
                <a:endCxn id="1157" idx="2"/>
              </p:cNvCxnSpPr>
              <p:nvPr/>
            </p:nvCxnSpPr>
            <p:spPr>
              <a:xfrm flipH="1" rot="10800000">
                <a:off x="8784705" y="5908818"/>
                <a:ext cx="2335800" cy="484800"/>
              </a:xfrm>
              <a:prstGeom prst="bentConnector2">
                <a:avLst/>
              </a:prstGeom>
              <a:noFill/>
              <a:ln cap="flat" cmpd="sng" w="38100">
                <a:solidFill>
                  <a:srgbClr val="595959"/>
                </a:solidFill>
                <a:prstDash val="dash"/>
                <a:round/>
                <a:headEnd len="med" w="med" type="oval"/>
                <a:tailEnd len="med" w="med" type="oval"/>
              </a:ln>
            </p:spPr>
          </p:cxnSp>
          <p:pic>
            <p:nvPicPr>
              <p:cNvPr descr="Api - Free computer icons" id="1206" name="Google Shape;1206;g3712235ccfd_0_2408"/>
              <p:cNvPicPr preferRelativeResize="0"/>
              <p:nvPr/>
            </p:nvPicPr>
            <p:blipFill rotWithShape="1">
              <a:blip r:embed="rId17">
                <a:alphaModFix/>
              </a:blip>
              <a:srcRect b="0" l="0" r="0" t="0"/>
              <a:stretch/>
            </p:blipFill>
            <p:spPr>
              <a:xfrm>
                <a:off x="164798" y="3031310"/>
                <a:ext cx="819828" cy="81982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207" name="Google Shape;1207;g3712235ccfd_0_2408"/>
              <p:cNvCxnSpPr>
                <a:stCxn id="1206" idx="3"/>
                <a:endCxn id="1182" idx="1"/>
              </p:cNvCxnSpPr>
              <p:nvPr/>
            </p:nvCxnSpPr>
            <p:spPr>
              <a:xfrm flipH="1" rot="10800000">
                <a:off x="984626" y="2588024"/>
                <a:ext cx="434100" cy="853200"/>
              </a:xfrm>
              <a:prstGeom prst="bentConnector3">
                <a:avLst>
                  <a:gd fmla="val 50016" name="adj1"/>
                </a:avLst>
              </a:prstGeom>
              <a:noFill/>
              <a:ln cap="flat" cmpd="sng" w="28575">
                <a:solidFill>
                  <a:srgbClr val="595959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grpSp>
            <p:nvGrpSpPr>
              <p:cNvPr id="1208" name="Google Shape;1208;g3712235ccfd_0_2408"/>
              <p:cNvGrpSpPr/>
              <p:nvPr/>
            </p:nvGrpSpPr>
            <p:grpSpPr>
              <a:xfrm>
                <a:off x="8025612" y="3295269"/>
                <a:ext cx="1294200" cy="844116"/>
                <a:chOff x="7919314" y="2313762"/>
                <a:chExt cx="1294200" cy="844116"/>
              </a:xfrm>
            </p:grpSpPr>
            <p:sp>
              <p:nvSpPr>
                <p:cNvPr id="1209" name="Google Shape;1209;g3712235ccfd_0_2408"/>
                <p:cNvSpPr/>
                <p:nvPr/>
              </p:nvSpPr>
              <p:spPr>
                <a:xfrm>
                  <a:off x="7970035" y="2313762"/>
                  <a:ext cx="1198200" cy="841500"/>
                </a:xfrm>
                <a:prstGeom prst="roundRect">
                  <a:avLst>
                    <a:gd fmla="val 16667" name="adj"/>
                  </a:avLst>
                </a:prstGeom>
                <a:gradFill>
                  <a:gsLst>
                    <a:gs pos="0">
                      <a:srgbClr val="A5A5A5"/>
                    </a:gs>
                    <a:gs pos="36000">
                      <a:srgbClr val="D5D5D5"/>
                    </a:gs>
                    <a:gs pos="71000">
                      <a:schemeClr val="lt1"/>
                    </a:gs>
                    <a:gs pos="100000">
                      <a:schemeClr val="lt1"/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1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g3712235ccfd_0_2408"/>
                <p:cNvSpPr txBox="1"/>
                <p:nvPr/>
              </p:nvSpPr>
              <p:spPr>
                <a:xfrm>
                  <a:off x="7919314" y="2863278"/>
                  <a:ext cx="1294200" cy="294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1" lang="en-US" sz="12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SD Metadata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descr="Press and Media Resources - Docker" id="1211" name="Google Shape;1211;g3712235ccfd_0_2408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8876943" y="2350277"/>
                  <a:ext cx="251780" cy="2154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Metadata - Free seo and web icons" id="1212" name="Google Shape;1212;g3712235ccfd_0_2408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 b="0" l="0" r="0" t="0"/>
                <a:stretch/>
              </p:blipFill>
              <p:spPr>
                <a:xfrm>
                  <a:off x="8369790" y="2432869"/>
                  <a:ext cx="409190" cy="4091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13" name="Google Shape;1213;g3712235ccfd_0_2408"/>
              <p:cNvGrpSpPr/>
              <p:nvPr/>
            </p:nvGrpSpPr>
            <p:grpSpPr>
              <a:xfrm>
                <a:off x="5978691" y="4199213"/>
                <a:ext cx="1457400" cy="841500"/>
                <a:chOff x="5071820" y="4407507"/>
                <a:chExt cx="1457400" cy="841500"/>
              </a:xfrm>
            </p:grpSpPr>
            <p:sp>
              <p:nvSpPr>
                <p:cNvPr id="1214" name="Google Shape;1214;g3712235ccfd_0_2408"/>
                <p:cNvSpPr/>
                <p:nvPr/>
              </p:nvSpPr>
              <p:spPr>
                <a:xfrm>
                  <a:off x="5211504" y="4407507"/>
                  <a:ext cx="1198200" cy="841500"/>
                </a:xfrm>
                <a:prstGeom prst="roundRect">
                  <a:avLst>
                    <a:gd fmla="val 16667" name="adj"/>
                  </a:avLst>
                </a:prstGeom>
                <a:gradFill>
                  <a:gsLst>
                    <a:gs pos="0">
                      <a:srgbClr val="A5A5A5"/>
                    </a:gs>
                    <a:gs pos="36000">
                      <a:srgbClr val="D5D5D5"/>
                    </a:gs>
                    <a:gs pos="71000">
                      <a:schemeClr val="lt1"/>
                    </a:gs>
                    <a:gs pos="100000">
                      <a:schemeClr val="lt1"/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1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g3712235ccfd_0_2408"/>
                <p:cNvSpPr txBox="1"/>
                <p:nvPr/>
              </p:nvSpPr>
              <p:spPr>
                <a:xfrm>
                  <a:off x="5071820" y="4945951"/>
                  <a:ext cx="1457400" cy="255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1" lang="en-US" sz="12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SD Folder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descr="Press and Media Resources - Docker" id="1216" name="Google Shape;1216;g3712235ccfd_0_2408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6118291" y="4449129"/>
                  <a:ext cx="251780" cy="2154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Folder - Free files and folders icons" id="1217" name="Google Shape;1217;g3712235ccfd_0_2408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 b="0" l="0" r="0" t="0"/>
                <a:stretch/>
              </p:blipFill>
              <p:spPr>
                <a:xfrm>
                  <a:off x="5608344" y="4525045"/>
                  <a:ext cx="371991" cy="3719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18" name="Google Shape;1218;g3712235ccfd_0_2408"/>
              <p:cNvGrpSpPr/>
              <p:nvPr/>
            </p:nvGrpSpPr>
            <p:grpSpPr>
              <a:xfrm>
                <a:off x="7608008" y="4189624"/>
                <a:ext cx="1202631" cy="944397"/>
                <a:chOff x="7944689" y="4419994"/>
                <a:chExt cx="1202631" cy="944397"/>
              </a:xfrm>
            </p:grpSpPr>
            <p:sp>
              <p:nvSpPr>
                <p:cNvPr id="1219" name="Google Shape;1219;g3712235ccfd_0_2408"/>
                <p:cNvSpPr/>
                <p:nvPr/>
              </p:nvSpPr>
              <p:spPr>
                <a:xfrm>
                  <a:off x="7949120" y="4419994"/>
                  <a:ext cx="1198200" cy="841500"/>
                </a:xfrm>
                <a:prstGeom prst="roundRect">
                  <a:avLst>
                    <a:gd fmla="val 16667" name="adj"/>
                  </a:avLst>
                </a:prstGeom>
                <a:gradFill>
                  <a:gsLst>
                    <a:gs pos="0">
                      <a:srgbClr val="A5A5A5"/>
                    </a:gs>
                    <a:gs pos="36000">
                      <a:srgbClr val="D5D5D5"/>
                    </a:gs>
                    <a:gs pos="71000">
                      <a:schemeClr val="lt1"/>
                    </a:gs>
                    <a:gs pos="100000">
                      <a:schemeClr val="lt1"/>
                    </a:gs>
                  </a:gsLst>
                  <a:path path="circle">
                    <a:fillToRect b="100%" r="100%"/>
                  </a:path>
                  <a:tileRect l="-100%" t="-100%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1" sz="1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descr="Press and Media Resources - Docker" id="1220" name="Google Shape;1220;g3712235ccfd_0_2408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>
                  <a:off x="8853554" y="4460345"/>
                  <a:ext cx="251780" cy="2154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21" name="Google Shape;1221;g3712235ccfd_0_2408"/>
                <p:cNvSpPr txBox="1"/>
                <p:nvPr/>
              </p:nvSpPr>
              <p:spPr>
                <a:xfrm>
                  <a:off x="7944689" y="4894291"/>
                  <a:ext cx="1195500" cy="47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6000" lIns="36000" spcFirstLastPara="1" rIns="36000" wrap="square" tIns="360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00"/>
                    <a:buFont typeface="Arial"/>
                    <a:buNone/>
                  </a:pPr>
                  <a:r>
                    <a:rPr b="0" i="1" lang="en-US" sz="12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Service Registry</a:t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descr="Registration - Free computer icons" id="1222" name="Google Shape;1222;g3712235ccfd_0_2408"/>
                <p:cNvPicPr preferRelativeResize="0"/>
                <p:nvPr/>
              </p:nvPicPr>
              <p:blipFill rotWithShape="1">
                <a:blip r:embed="rId20">
                  <a:alphaModFix/>
                </a:blip>
                <a:srcRect b="0" l="0" r="0" t="0"/>
                <a:stretch/>
              </p:blipFill>
              <p:spPr>
                <a:xfrm>
                  <a:off x="8332574" y="4542735"/>
                  <a:ext cx="409190" cy="4091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223" name="Google Shape;1223;g3712235ccfd_0_2408"/>
              <p:cNvSpPr/>
              <p:nvPr/>
            </p:nvSpPr>
            <p:spPr>
              <a:xfrm>
                <a:off x="5883511" y="1622818"/>
                <a:ext cx="3114000" cy="472500"/>
              </a:xfrm>
              <a:prstGeom prst="roundRect">
                <a:avLst>
                  <a:gd fmla="val 32629" name="adj"/>
                </a:avLst>
              </a:prstGeom>
              <a:gradFill>
                <a:gsLst>
                  <a:gs pos="0">
                    <a:srgbClr val="8C8C8C"/>
                  </a:gs>
                  <a:gs pos="50000">
                    <a:schemeClr val="lt1"/>
                  </a:gs>
                  <a:gs pos="100000">
                    <a:srgbClr val="F2F2F2"/>
                  </a:gs>
                </a:gsLst>
                <a:path path="circle">
                  <a:fillToRect l="100%" t="100%"/>
                </a:path>
                <a:tileRect b="-100%" r="-100%"/>
              </a:gradFill>
              <a:ln>
                <a:noFill/>
              </a:ln>
              <a:effectLst>
                <a:outerShdw blurRad="50800" rotWithShape="0" algn="tr" dir="81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57150" lIns="57150" spcFirstLastPara="1" rIns="57150" wrap="square" tIns="5715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</a:t>
                </a:r>
                <a:r>
                  <a:rPr b="0" i="0" lang="en-US" sz="12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Configuration Server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Config, configuration, server, settings icon - Download on Iconfinder" id="1224" name="Google Shape;1224;g3712235ccfd_0_2408"/>
              <p:cNvPicPr preferRelativeResize="0"/>
              <p:nvPr/>
            </p:nvPicPr>
            <p:blipFill rotWithShape="1">
              <a:blip r:embed="rId21">
                <a:alphaModFix/>
              </a:blip>
              <a:srcRect b="0" l="0" r="0" t="0"/>
              <a:stretch/>
            </p:blipFill>
            <p:spPr>
              <a:xfrm>
                <a:off x="8378768" y="1677355"/>
                <a:ext cx="420637" cy="384234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225" name="Google Shape;1225;g3712235ccfd_0_2408"/>
              <p:cNvCxnSpPr/>
              <p:nvPr/>
            </p:nvCxnSpPr>
            <p:spPr>
              <a:xfrm>
                <a:off x="3968267" y="2285377"/>
                <a:ext cx="12600" cy="29799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757070"/>
                </a:solidFill>
                <a:prstDash val="dashDot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descr="Huawei Cloud CodeArts 🔗 Jenkins Integration | by Cetin Ulusoy | Huawei  Developers | Medium" id="1226" name="Google Shape;1226;g3712235ccfd_0_2408"/>
              <p:cNvPicPr preferRelativeResize="0"/>
              <p:nvPr/>
            </p:nvPicPr>
            <p:blipFill rotWithShape="1">
              <a:blip r:embed="rId22">
                <a:alphaModFix/>
              </a:blip>
              <a:srcRect b="0" l="0" r="0" t="0"/>
              <a:stretch/>
            </p:blipFill>
            <p:spPr>
              <a:xfrm>
                <a:off x="1824217" y="5823307"/>
                <a:ext cx="753789" cy="7537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227" name="Google Shape;1227;g3712235ccfd_0_2408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228" name="Google Shape;1228;g3712235ccfd_0_2408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229" name="Google Shape;1229;g3712235ccfd_0_2408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Google Shape;1234;g3712235ccfd_0_2488"/>
          <p:cNvGrpSpPr/>
          <p:nvPr/>
        </p:nvGrpSpPr>
        <p:grpSpPr>
          <a:xfrm>
            <a:off x="872504" y="1156493"/>
            <a:ext cx="10100961" cy="5570881"/>
            <a:chOff x="872504" y="1156493"/>
            <a:chExt cx="10100961" cy="5570881"/>
          </a:xfrm>
        </p:grpSpPr>
        <p:sp>
          <p:nvSpPr>
            <p:cNvPr id="1235" name="Google Shape;1235;g3712235ccfd_0_2488"/>
            <p:cNvSpPr/>
            <p:nvPr/>
          </p:nvSpPr>
          <p:spPr>
            <a:xfrm>
              <a:off x="1343884" y="1156493"/>
              <a:ext cx="1435374" cy="1301130"/>
            </a:xfrm>
            <a:prstGeom prst="flowChartDocument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12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35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Document Upload from any Integration touchpoint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g3712235ccfd_0_2488"/>
            <p:cNvSpPr/>
            <p:nvPr/>
          </p:nvSpPr>
          <p:spPr>
            <a:xfrm>
              <a:off x="3713764" y="2228374"/>
              <a:ext cx="1322363" cy="551330"/>
            </a:xfrm>
            <a:prstGeom prst="flowChartProcess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12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35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Creator 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7" name="Google Shape;1237;g3712235ccfd_0_2488"/>
            <p:cNvGrpSpPr/>
            <p:nvPr/>
          </p:nvGrpSpPr>
          <p:grpSpPr>
            <a:xfrm>
              <a:off x="5545255" y="2752813"/>
              <a:ext cx="524436" cy="497541"/>
              <a:chOff x="5109882" y="2931459"/>
              <a:chExt cx="524436" cy="497541"/>
            </a:xfrm>
          </p:grpSpPr>
          <p:sp>
            <p:nvSpPr>
              <p:cNvPr id="1238" name="Google Shape;1238;g3712235ccfd_0_2488"/>
              <p:cNvSpPr/>
              <p:nvPr/>
            </p:nvSpPr>
            <p:spPr>
              <a:xfrm>
                <a:off x="5109882" y="2931459"/>
                <a:ext cx="524436" cy="497541"/>
              </a:xfrm>
              <a:prstGeom prst="flowChartDecision">
                <a:avLst/>
              </a:prstGeom>
              <a:solidFill>
                <a:schemeClr val="accent4"/>
              </a:solidFill>
              <a:ln cap="flat" cmpd="sng" w="254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g3712235ccfd_0_2488"/>
              <p:cNvSpPr/>
              <p:nvPr/>
            </p:nvSpPr>
            <p:spPr>
              <a:xfrm>
                <a:off x="5174526" y="2983177"/>
                <a:ext cx="395100" cy="380700"/>
              </a:xfrm>
              <a:prstGeom prst="mathPlus">
                <a:avLst>
                  <a:gd fmla="val 6570" name="adj1"/>
                </a:avLst>
              </a:prstGeom>
              <a:solidFill>
                <a:srgbClr val="7F7F7F"/>
              </a:solidFill>
              <a:ln cap="flat" cmpd="sng" w="25400">
                <a:solidFill>
                  <a:srgbClr val="7F7F7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0" name="Google Shape;1240;g3712235ccfd_0_2488"/>
            <p:cNvSpPr/>
            <p:nvPr/>
          </p:nvSpPr>
          <p:spPr>
            <a:xfrm>
              <a:off x="2293311" y="3680661"/>
              <a:ext cx="1322400" cy="551400"/>
            </a:xfrm>
            <a:prstGeom prst="rect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12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35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User 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g3712235ccfd_0_2488"/>
            <p:cNvSpPr/>
            <p:nvPr/>
          </p:nvSpPr>
          <p:spPr>
            <a:xfrm>
              <a:off x="8030717" y="3651526"/>
              <a:ext cx="1322400" cy="551400"/>
            </a:xfrm>
            <a:prstGeom prst="rect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12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35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User 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g3712235ccfd_0_2488"/>
            <p:cNvSpPr/>
            <p:nvPr/>
          </p:nvSpPr>
          <p:spPr>
            <a:xfrm>
              <a:off x="5148567" y="3680661"/>
              <a:ext cx="1322400" cy="551400"/>
            </a:xfrm>
            <a:prstGeom prst="rect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12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35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User 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g3712235ccfd_0_2488"/>
            <p:cNvSpPr/>
            <p:nvPr/>
          </p:nvSpPr>
          <p:spPr>
            <a:xfrm>
              <a:off x="3624870" y="3868770"/>
              <a:ext cx="1503000" cy="2826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g3712235ccfd_0_2488"/>
            <p:cNvSpPr/>
            <p:nvPr/>
          </p:nvSpPr>
          <p:spPr>
            <a:xfrm>
              <a:off x="6532726" y="3900298"/>
              <a:ext cx="1449600" cy="2511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g3712235ccfd_0_2488"/>
            <p:cNvSpPr/>
            <p:nvPr/>
          </p:nvSpPr>
          <p:spPr>
            <a:xfrm>
              <a:off x="5148567" y="5025367"/>
              <a:ext cx="1322363" cy="551330"/>
            </a:xfrm>
            <a:prstGeom prst="flowChartProcess">
              <a:avLst/>
            </a:prstGeom>
            <a:solidFill>
              <a:schemeClr val="accent1"/>
            </a:solidFill>
            <a:ln cap="flat" cmpd="sng" w="1905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Creator 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46" name="Google Shape;1246;g3712235ccfd_0_2488"/>
            <p:cNvCxnSpPr>
              <a:stCxn id="1238" idx="2"/>
              <a:endCxn id="1242" idx="0"/>
            </p:cNvCxnSpPr>
            <p:nvPr/>
          </p:nvCxnSpPr>
          <p:spPr>
            <a:xfrm>
              <a:off x="5807473" y="3250354"/>
              <a:ext cx="2400" cy="4302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247" name="Google Shape;1247;g3712235ccfd_0_2488"/>
            <p:cNvCxnSpPr>
              <a:stCxn id="1238" idx="2"/>
              <a:endCxn id="1240" idx="0"/>
            </p:cNvCxnSpPr>
            <p:nvPr/>
          </p:nvCxnSpPr>
          <p:spPr>
            <a:xfrm rot="5400000">
              <a:off x="4165873" y="2038954"/>
              <a:ext cx="430200" cy="2853000"/>
            </a:xfrm>
            <a:prstGeom prst="bentConnector3">
              <a:avLst>
                <a:gd fmla="val 34375" name="adj1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248" name="Google Shape;1248;g3712235ccfd_0_2488"/>
            <p:cNvCxnSpPr>
              <a:stCxn id="1238" idx="2"/>
              <a:endCxn id="1241" idx="0"/>
            </p:cNvCxnSpPr>
            <p:nvPr/>
          </p:nvCxnSpPr>
          <p:spPr>
            <a:xfrm flipH="1" rot="-5400000">
              <a:off x="7049173" y="2008654"/>
              <a:ext cx="401100" cy="2884500"/>
            </a:xfrm>
            <a:prstGeom prst="bentConnector3">
              <a:avLst>
                <a:gd fmla="val 36592" name="adj1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249" name="Google Shape;1249;g3712235ccfd_0_2488"/>
            <p:cNvCxnSpPr>
              <a:stCxn id="1240" idx="2"/>
              <a:endCxn id="1245" idx="0"/>
            </p:cNvCxnSpPr>
            <p:nvPr/>
          </p:nvCxnSpPr>
          <p:spPr>
            <a:xfrm flipH="1" rot="-5400000">
              <a:off x="3985461" y="3201111"/>
              <a:ext cx="793200" cy="2855100"/>
            </a:xfrm>
            <a:prstGeom prst="bentConnector3">
              <a:avLst>
                <a:gd fmla="val 27966" name="adj1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250" name="Google Shape;1250;g3712235ccfd_0_2488"/>
            <p:cNvCxnSpPr>
              <a:stCxn id="1241" idx="2"/>
              <a:endCxn id="1245" idx="0"/>
            </p:cNvCxnSpPr>
            <p:nvPr/>
          </p:nvCxnSpPr>
          <p:spPr>
            <a:xfrm rot="5400000">
              <a:off x="6839717" y="3173026"/>
              <a:ext cx="822300" cy="2882100"/>
            </a:xfrm>
            <a:prstGeom prst="bentConnector3">
              <a:avLst>
                <a:gd fmla="val 28746" name="adj1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251" name="Google Shape;1251;g3712235ccfd_0_2488"/>
            <p:cNvCxnSpPr>
              <a:stCxn id="1242" idx="2"/>
              <a:endCxn id="1245" idx="0"/>
            </p:cNvCxnSpPr>
            <p:nvPr/>
          </p:nvCxnSpPr>
          <p:spPr>
            <a:xfrm>
              <a:off x="5809767" y="4232061"/>
              <a:ext cx="0" cy="7932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252" name="Google Shape;1252;g3712235ccfd_0_2488"/>
            <p:cNvSpPr/>
            <p:nvPr/>
          </p:nvSpPr>
          <p:spPr>
            <a:xfrm>
              <a:off x="5146290" y="5971142"/>
              <a:ext cx="1322363" cy="551330"/>
            </a:xfrm>
            <a:prstGeom prst="flowChartProcess">
              <a:avLst/>
            </a:prstGeom>
            <a:solidFill>
              <a:schemeClr val="accent1"/>
            </a:solidFill>
            <a:ln cap="flat" cmpd="sng" w="1905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Final Approver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g3712235ccfd_0_2488"/>
            <p:cNvSpPr/>
            <p:nvPr/>
          </p:nvSpPr>
          <p:spPr>
            <a:xfrm>
              <a:off x="9639816" y="5755184"/>
              <a:ext cx="1223682" cy="972189"/>
            </a:xfrm>
            <a:prstGeom prst="flowChartMagneticDisk">
              <a:avLst/>
            </a:prstGeom>
            <a:gradFill>
              <a:gsLst>
                <a:gs pos="0">
                  <a:srgbClr val="547D28"/>
                </a:gs>
                <a:gs pos="50000">
                  <a:srgbClr val="7AB539"/>
                </a:gs>
                <a:gs pos="100000">
                  <a:srgbClr val="92D946"/>
                </a:gs>
              </a:gsLst>
              <a:lin ang="10800025" scaled="0"/>
            </a:gradFill>
            <a:ln cap="flat" cmpd="sng" w="12700">
              <a:solidFill>
                <a:srgbClr val="38562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DMS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g3712235ccfd_0_2488"/>
            <p:cNvSpPr/>
            <p:nvPr/>
          </p:nvSpPr>
          <p:spPr>
            <a:xfrm>
              <a:off x="6816446" y="5755185"/>
              <a:ext cx="1796981" cy="972189"/>
            </a:xfrm>
            <a:prstGeom prst="flowChartDecision">
              <a:avLst/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12" scaled="0"/>
            </a:gradFill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6000" lIns="36000" spcFirstLastPara="1" rIns="36000" wrap="square" tIns="360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Document Approval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55" name="Google Shape;1255;g3712235ccfd_0_2488"/>
            <p:cNvCxnSpPr>
              <a:stCxn id="1245" idx="2"/>
              <a:endCxn id="1252" idx="0"/>
            </p:cNvCxnSpPr>
            <p:nvPr/>
          </p:nvCxnSpPr>
          <p:spPr>
            <a:xfrm flipH="1">
              <a:off x="5807349" y="5576697"/>
              <a:ext cx="2400" cy="3945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256" name="Google Shape;1256;g3712235ccfd_0_2488"/>
            <p:cNvCxnSpPr>
              <a:stCxn id="1252" idx="3"/>
              <a:endCxn id="1254" idx="1"/>
            </p:cNvCxnSpPr>
            <p:nvPr/>
          </p:nvCxnSpPr>
          <p:spPr>
            <a:xfrm flipH="1" rot="10800000">
              <a:off x="6468653" y="6241407"/>
              <a:ext cx="347700" cy="54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257" name="Google Shape;1257;g3712235ccfd_0_2488"/>
            <p:cNvCxnSpPr>
              <a:stCxn id="1254" idx="3"/>
              <a:endCxn id="1253" idx="2"/>
            </p:cNvCxnSpPr>
            <p:nvPr/>
          </p:nvCxnSpPr>
          <p:spPr>
            <a:xfrm>
              <a:off x="8613427" y="6241280"/>
              <a:ext cx="1026300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258" name="Google Shape;1258;g3712235ccfd_0_2488"/>
            <p:cNvSpPr txBox="1"/>
            <p:nvPr/>
          </p:nvSpPr>
          <p:spPr>
            <a:xfrm>
              <a:off x="3691827" y="3384103"/>
              <a:ext cx="13761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Redirect/assign work items to other users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g3712235ccfd_0_2488"/>
            <p:cNvSpPr txBox="1"/>
            <p:nvPr/>
          </p:nvSpPr>
          <p:spPr>
            <a:xfrm>
              <a:off x="6491550" y="3391763"/>
              <a:ext cx="13761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Redirect/assign work items to other users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60" name="Google Shape;1260;g3712235ccfd_0_2488"/>
            <p:cNvCxnSpPr>
              <a:stCxn id="1236" idx="3"/>
              <a:endCxn id="1238" idx="0"/>
            </p:cNvCxnSpPr>
            <p:nvPr/>
          </p:nvCxnSpPr>
          <p:spPr>
            <a:xfrm>
              <a:off x="5036127" y="2504039"/>
              <a:ext cx="771300" cy="248700"/>
            </a:xfrm>
            <a:prstGeom prst="bentConnector2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1261" name="Google Shape;1261;g3712235ccfd_0_2488"/>
            <p:cNvSpPr txBox="1"/>
            <p:nvPr/>
          </p:nvSpPr>
          <p:spPr>
            <a:xfrm>
              <a:off x="5872117" y="2454705"/>
              <a:ext cx="16113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Creator Assigns work items to different users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g3712235ccfd_0_2488"/>
            <p:cNvSpPr txBox="1"/>
            <p:nvPr/>
          </p:nvSpPr>
          <p:spPr>
            <a:xfrm>
              <a:off x="5801911" y="4433406"/>
              <a:ext cx="15609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Post User activity, Creator reviews the work items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g3712235ccfd_0_2488"/>
            <p:cNvSpPr txBox="1"/>
            <p:nvPr/>
          </p:nvSpPr>
          <p:spPr>
            <a:xfrm>
              <a:off x="9412565" y="3527366"/>
              <a:ext cx="15609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NOTE: Creator holds the right to revoke the work items assigned to any users.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g3712235ccfd_0_2488"/>
            <p:cNvSpPr txBox="1"/>
            <p:nvPr/>
          </p:nvSpPr>
          <p:spPr>
            <a:xfrm>
              <a:off x="8549288" y="5511462"/>
              <a:ext cx="10080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-US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Document Archival via Integrations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User with solid fill" id="1265" name="Google Shape;1265;g3712235ccfd_0_24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02305" y="2017148"/>
              <a:ext cx="239305" cy="2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ser with solid fill" id="1266" name="Google Shape;1266;g3712235ccfd_0_24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91036" y="3463819"/>
              <a:ext cx="239305" cy="2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ser with solid fill" id="1267" name="Google Shape;1267;g3712235ccfd_0_24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46290" y="3471452"/>
              <a:ext cx="239305" cy="2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ser with solid fill" id="1268" name="Google Shape;1268;g3712235ccfd_0_24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028213" y="3450801"/>
              <a:ext cx="239305" cy="2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ser with solid fill" id="1269" name="Google Shape;1269;g3712235ccfd_0_24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46289" y="4806538"/>
              <a:ext cx="239305" cy="2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ser with solid fill" id="1270" name="Google Shape;1270;g3712235ccfd_0_24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48" y="5755185"/>
              <a:ext cx="239305" cy="2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pi with gear icon linear template for software Vector Image" id="1271" name="Google Shape;1271;g3712235ccfd_0_248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15330" y="1478497"/>
              <a:ext cx="363909" cy="3930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2" name="Google Shape;1272;g3712235ccfd_0_2488"/>
            <p:cNvSpPr/>
            <p:nvPr/>
          </p:nvSpPr>
          <p:spPr>
            <a:xfrm>
              <a:off x="1343884" y="2636271"/>
              <a:ext cx="1435377" cy="551330"/>
            </a:xfrm>
            <a:prstGeom prst="flowChartProcess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12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35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Create/Upload New Document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73" name="Google Shape;1273;g3712235ccfd_0_2488"/>
            <p:cNvCxnSpPr>
              <a:stCxn id="1235" idx="3"/>
              <a:endCxn id="1236" idx="1"/>
            </p:cNvCxnSpPr>
            <p:nvPr/>
          </p:nvCxnSpPr>
          <p:spPr>
            <a:xfrm>
              <a:off x="2779258" y="1807058"/>
              <a:ext cx="934500" cy="696900"/>
            </a:xfrm>
            <a:prstGeom prst="bentConnector3">
              <a:avLst>
                <a:gd fmla="val 50000" name="adj1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274" name="Google Shape;1274;g3712235ccfd_0_2488"/>
            <p:cNvCxnSpPr>
              <a:stCxn id="1272" idx="3"/>
              <a:endCxn id="1236" idx="1"/>
            </p:cNvCxnSpPr>
            <p:nvPr/>
          </p:nvCxnSpPr>
          <p:spPr>
            <a:xfrm flipH="1" rot="10800000">
              <a:off x="2779261" y="2503936"/>
              <a:ext cx="934500" cy="408000"/>
            </a:xfrm>
            <a:prstGeom prst="bentConnector3">
              <a:avLst>
                <a:gd fmla="val 50000" name="adj1"/>
              </a:avLst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pic>
          <p:nvPicPr>
            <p:cNvPr descr="Programmer male with solid fill" id="1275" name="Google Shape;1275;g3712235ccfd_0_248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72504" y="2631230"/>
              <a:ext cx="390649" cy="390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6" name="Google Shape;1276;g3712235ccfd_0_2488"/>
            <p:cNvSpPr txBox="1"/>
            <p:nvPr/>
          </p:nvSpPr>
          <p:spPr>
            <a:xfrm>
              <a:off x="930539" y="5576697"/>
              <a:ext cx="3867900" cy="954300"/>
            </a:xfrm>
            <a:prstGeom prst="rect">
              <a:avLst/>
            </a:prstGeom>
            <a:gradFill>
              <a:gsLst>
                <a:gs pos="0">
                  <a:srgbClr val="B4D4A5"/>
                </a:gs>
                <a:gs pos="50000">
                  <a:srgbClr val="A8CD97"/>
                </a:gs>
                <a:gs pos="100000">
                  <a:srgbClr val="9BC985"/>
                </a:gs>
              </a:gsLst>
              <a:lin ang="5400012" scaled="0"/>
            </a:gra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There can be N number of Creators &amp; Users in the system.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Based on authorizations, rights can be defined for each user in the system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g3712235ccfd_0_2488"/>
            <p:cNvSpPr/>
            <p:nvPr/>
          </p:nvSpPr>
          <p:spPr>
            <a:xfrm>
              <a:off x="5148566" y="5028168"/>
              <a:ext cx="1322363" cy="551330"/>
            </a:xfrm>
            <a:prstGeom prst="flowChartProcess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12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35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Creator 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g3712235ccfd_0_2488"/>
            <p:cNvSpPr/>
            <p:nvPr/>
          </p:nvSpPr>
          <p:spPr>
            <a:xfrm>
              <a:off x="5146289" y="5973943"/>
              <a:ext cx="1322363" cy="551330"/>
            </a:xfrm>
            <a:prstGeom prst="flowChartProcess">
              <a:avLst/>
            </a:prstGeom>
            <a:gradFill>
              <a:gsLst>
                <a:gs pos="0">
                  <a:srgbClr val="70A5DA"/>
                </a:gs>
                <a:gs pos="50000">
                  <a:srgbClr val="539BDB"/>
                </a:gs>
                <a:gs pos="100000">
                  <a:srgbClr val="4288C8"/>
                </a:gs>
              </a:gsLst>
              <a:lin ang="5400012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35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Final Approver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9" name="Google Shape;1279;g3712235ccfd_0_2488"/>
          <p:cNvSpPr txBox="1"/>
          <p:nvPr/>
        </p:nvSpPr>
        <p:spPr>
          <a:xfrm>
            <a:off x="500603" y="268978"/>
            <a:ext cx="100782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Maker Checker Workflow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0" name="Google Shape;1280;g3712235ccfd_0_2488"/>
          <p:cNvGrpSpPr/>
          <p:nvPr/>
        </p:nvGrpSpPr>
        <p:grpSpPr>
          <a:xfrm>
            <a:off x="10198775" y="1112425"/>
            <a:ext cx="1973850" cy="415500"/>
            <a:chOff x="9512975" y="6370225"/>
            <a:chExt cx="1973850" cy="415500"/>
          </a:xfrm>
        </p:grpSpPr>
        <p:sp>
          <p:nvSpPr>
            <p:cNvPr id="1281" name="Google Shape;1281;g3712235ccfd_0_2488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282" name="Google Shape;1282;g3712235ccfd_0_2488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3712235ccfd_0_2540"/>
          <p:cNvSpPr txBox="1"/>
          <p:nvPr/>
        </p:nvSpPr>
        <p:spPr>
          <a:xfrm>
            <a:off x="378532" y="245483"/>
            <a:ext cx="89157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DMS Migration Process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9" name="Google Shape;1289;g3712235ccfd_0_2540"/>
          <p:cNvSpPr/>
          <p:nvPr/>
        </p:nvSpPr>
        <p:spPr>
          <a:xfrm>
            <a:off x="1188501" y="1372476"/>
            <a:ext cx="2281800" cy="12564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Documents  migration to ServoDocs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(metadata CSV &amp; file paths.)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0" name="Google Shape;1290;g3712235ccfd_0_2540"/>
          <p:cNvSpPr/>
          <p:nvPr/>
        </p:nvSpPr>
        <p:spPr>
          <a:xfrm>
            <a:off x="4440364" y="1397720"/>
            <a:ext cx="2232300" cy="12177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Documents,  metadata migrated to ServoDocs via CSV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g3712235ccfd_0_2540"/>
          <p:cNvSpPr/>
          <p:nvPr/>
        </p:nvSpPr>
        <p:spPr>
          <a:xfrm>
            <a:off x="7659119" y="1358017"/>
            <a:ext cx="2232300" cy="12564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Provides a Reference ID for each document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g3712235ccfd_0_2540"/>
          <p:cNvSpPr/>
          <p:nvPr/>
        </p:nvSpPr>
        <p:spPr>
          <a:xfrm>
            <a:off x="9778657" y="3312376"/>
            <a:ext cx="2202600" cy="11502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Third party Apps Fetching  Documents using reference_Id 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3" name="Google Shape;1293;g3712235ccfd_0_2540"/>
          <p:cNvSpPr/>
          <p:nvPr/>
        </p:nvSpPr>
        <p:spPr>
          <a:xfrm>
            <a:off x="6559902" y="3366062"/>
            <a:ext cx="2202600" cy="11502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Migration &amp; validations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g3712235ccfd_0_2540"/>
          <p:cNvSpPr/>
          <p:nvPr/>
        </p:nvSpPr>
        <p:spPr>
          <a:xfrm>
            <a:off x="3371034" y="3374501"/>
            <a:ext cx="2232300" cy="11421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Client Verification &amp; reconciliation of  migrated documents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5" name="Google Shape;1295;g3712235ccfd_0_2540"/>
          <p:cNvSpPr/>
          <p:nvPr/>
        </p:nvSpPr>
        <p:spPr>
          <a:xfrm>
            <a:off x="2526988" y="5158773"/>
            <a:ext cx="2232300" cy="11421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Data/ document mapping (to target structure) – joint team collaboration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g3712235ccfd_0_2540"/>
          <p:cNvSpPr/>
          <p:nvPr/>
        </p:nvSpPr>
        <p:spPr>
          <a:xfrm>
            <a:off x="175637" y="3383937"/>
            <a:ext cx="2232300" cy="11421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Verification &amp; Validation Report  shared with doc/folders saved in repository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7" name="Google Shape;1297;g3712235ccfd_0_2540"/>
          <p:cNvSpPr/>
          <p:nvPr/>
        </p:nvSpPr>
        <p:spPr>
          <a:xfrm>
            <a:off x="5787968" y="5150600"/>
            <a:ext cx="2232300" cy="11421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Unit testing  Target documents (document migration testing)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g3712235ccfd_0_2540"/>
          <p:cNvSpPr/>
          <p:nvPr/>
        </p:nvSpPr>
        <p:spPr>
          <a:xfrm>
            <a:off x="9035297" y="5165574"/>
            <a:ext cx="2232300" cy="11421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Testing Support for SIT and higher environments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g3712235ccfd_0_2540"/>
          <p:cNvSpPr/>
          <p:nvPr/>
        </p:nvSpPr>
        <p:spPr>
          <a:xfrm>
            <a:off x="3526813" y="1659776"/>
            <a:ext cx="851700" cy="704400"/>
          </a:xfrm>
          <a:prstGeom prst="rightArrow">
            <a:avLst>
              <a:gd fmla="val 26239" name="adj1"/>
              <a:gd fmla="val 50068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g3712235ccfd_0_2540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301" name="Google Shape;1301;g3712235ccfd_0_2540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302" name="Google Shape;1302;g3712235ccfd_0_2540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  <p:sp>
        <p:nvSpPr>
          <p:cNvPr id="1303" name="Google Shape;1303;g3712235ccfd_0_2540"/>
          <p:cNvSpPr/>
          <p:nvPr/>
        </p:nvSpPr>
        <p:spPr>
          <a:xfrm flipH="1">
            <a:off x="8855538" y="3588939"/>
            <a:ext cx="851700" cy="704400"/>
          </a:xfrm>
          <a:prstGeom prst="rightArrow">
            <a:avLst>
              <a:gd fmla="val 26239" name="adj1"/>
              <a:gd fmla="val 50068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g3712235ccfd_0_2540"/>
          <p:cNvSpPr/>
          <p:nvPr/>
        </p:nvSpPr>
        <p:spPr>
          <a:xfrm flipH="1" rot="10800000">
            <a:off x="9957575" y="1937163"/>
            <a:ext cx="1375200" cy="1322100"/>
          </a:xfrm>
          <a:prstGeom prst="bentUpArrow">
            <a:avLst>
              <a:gd fmla="val 13845" name="adj1"/>
              <a:gd fmla="val 34564" name="adj2"/>
              <a:gd fmla="val 26590" name="adj3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g3712235ccfd_0_2540"/>
          <p:cNvSpPr/>
          <p:nvPr/>
        </p:nvSpPr>
        <p:spPr>
          <a:xfrm>
            <a:off x="6764125" y="1663989"/>
            <a:ext cx="851700" cy="704400"/>
          </a:xfrm>
          <a:prstGeom prst="rightArrow">
            <a:avLst>
              <a:gd fmla="val 26239" name="adj1"/>
              <a:gd fmla="val 50068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g3712235ccfd_0_2540"/>
          <p:cNvSpPr/>
          <p:nvPr/>
        </p:nvSpPr>
        <p:spPr>
          <a:xfrm flipH="1">
            <a:off x="5649249" y="3603002"/>
            <a:ext cx="851700" cy="704400"/>
          </a:xfrm>
          <a:prstGeom prst="rightArrow">
            <a:avLst>
              <a:gd fmla="val 26239" name="adj1"/>
              <a:gd fmla="val 50068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g3712235ccfd_0_2540"/>
          <p:cNvSpPr/>
          <p:nvPr/>
        </p:nvSpPr>
        <p:spPr>
          <a:xfrm flipH="1">
            <a:off x="2448849" y="3603002"/>
            <a:ext cx="851700" cy="704400"/>
          </a:xfrm>
          <a:prstGeom prst="rightArrow">
            <a:avLst>
              <a:gd fmla="val 26239" name="adj1"/>
              <a:gd fmla="val 50068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g3712235ccfd_0_2540"/>
          <p:cNvSpPr/>
          <p:nvPr/>
        </p:nvSpPr>
        <p:spPr>
          <a:xfrm rot="5400000">
            <a:off x="1067725" y="4708788"/>
            <a:ext cx="1488300" cy="1322100"/>
          </a:xfrm>
          <a:prstGeom prst="bentUpArrow">
            <a:avLst>
              <a:gd fmla="val 13845" name="adj1"/>
              <a:gd fmla="val 28412" name="adj2"/>
              <a:gd fmla="val 26590" name="adj3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g3712235ccfd_0_2540"/>
          <p:cNvSpPr/>
          <p:nvPr/>
        </p:nvSpPr>
        <p:spPr>
          <a:xfrm>
            <a:off x="4845062" y="5369664"/>
            <a:ext cx="851700" cy="704400"/>
          </a:xfrm>
          <a:prstGeom prst="rightArrow">
            <a:avLst>
              <a:gd fmla="val 26239" name="adj1"/>
              <a:gd fmla="val 50068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g3712235ccfd_0_2540"/>
          <p:cNvSpPr/>
          <p:nvPr/>
        </p:nvSpPr>
        <p:spPr>
          <a:xfrm>
            <a:off x="8107600" y="5381441"/>
            <a:ext cx="851700" cy="704400"/>
          </a:xfrm>
          <a:prstGeom prst="rightArrow">
            <a:avLst>
              <a:gd fmla="val 26239" name="adj1"/>
              <a:gd fmla="val 50068" name="adj2"/>
            </a:avLst>
          </a:prstGeom>
          <a:solidFill>
            <a:schemeClr val="accent1"/>
          </a:solidFill>
          <a:ln>
            <a:noFill/>
          </a:ln>
          <a:effectLst>
            <a:outerShdw blurRad="44450" algn="ctr" dir="5400000" dist="27940">
              <a:srgbClr val="000000">
                <a:alpha val="3137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3712235ccfd_0_2567"/>
          <p:cNvSpPr txBox="1"/>
          <p:nvPr/>
        </p:nvSpPr>
        <p:spPr>
          <a:xfrm>
            <a:off x="378532" y="294789"/>
            <a:ext cx="89157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DMS Migration Process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7" name="Google Shape;1317;g3712235ccfd_0_2567"/>
          <p:cNvGrpSpPr/>
          <p:nvPr/>
        </p:nvGrpSpPr>
        <p:grpSpPr>
          <a:xfrm>
            <a:off x="927576" y="1194041"/>
            <a:ext cx="10509608" cy="5630674"/>
            <a:chOff x="684420" y="720698"/>
            <a:chExt cx="10509608" cy="5630674"/>
          </a:xfrm>
        </p:grpSpPr>
        <p:grpSp>
          <p:nvGrpSpPr>
            <p:cNvPr id="1318" name="Google Shape;1318;g3712235ccfd_0_2567"/>
            <p:cNvGrpSpPr/>
            <p:nvPr/>
          </p:nvGrpSpPr>
          <p:grpSpPr>
            <a:xfrm>
              <a:off x="1517512" y="720698"/>
              <a:ext cx="9676516" cy="5416599"/>
              <a:chOff x="1517512" y="720698"/>
              <a:chExt cx="9676516" cy="5416599"/>
            </a:xfrm>
          </p:grpSpPr>
          <p:sp>
            <p:nvSpPr>
              <p:cNvPr id="1319" name="Google Shape;1319;g3712235ccfd_0_2567"/>
              <p:cNvSpPr/>
              <p:nvPr/>
            </p:nvSpPr>
            <p:spPr>
              <a:xfrm>
                <a:off x="1517512" y="720698"/>
                <a:ext cx="9676516" cy="722932"/>
              </a:xfrm>
              <a:custGeom>
                <a:rect b="b" l="l" r="r" t="t"/>
                <a:pathLst>
                  <a:path extrusionOk="0" h="722932" w="9676516">
                    <a:moveTo>
                      <a:pt x="9676516" y="722931"/>
                    </a:moveTo>
                    <a:lnTo>
                      <a:pt x="361466" y="722931"/>
                    </a:lnTo>
                    <a:lnTo>
                      <a:pt x="0" y="361466"/>
                    </a:lnTo>
                    <a:lnTo>
                      <a:pt x="361466" y="1"/>
                    </a:lnTo>
                    <a:lnTo>
                      <a:pt x="9676516" y="1"/>
                    </a:lnTo>
                    <a:lnTo>
                      <a:pt x="9676516" y="722931"/>
                    </a:lnTo>
                    <a:close/>
                  </a:path>
                </a:pathLst>
              </a:custGeom>
              <a:solidFill>
                <a:srgbClr val="1F3864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4750" lIns="499525" spcFirstLastPara="1" rIns="120900" wrap="square" tIns="64750">
                <a:noAutofit/>
              </a:bodyPr>
              <a:lstStyle/>
              <a:p>
                <a:pPr indent="0" lvl="0" marL="0" marR="0" rtl="0" algn="just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IBM Plex Sans"/>
                  <a:buNone/>
                </a:pPr>
                <a:r>
                  <a:rPr b="0" i="0" lang="en-US" sz="1600" u="none" cap="none" strike="noStrike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Client will provide the documents to be migrated from existing DMS to ServoDocs DMS by providing the CSV file, having metadata and location of documents in a window folder.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g3712235ccfd_0_2567"/>
              <p:cNvSpPr/>
              <p:nvPr/>
            </p:nvSpPr>
            <p:spPr>
              <a:xfrm>
                <a:off x="1517512" y="1659432"/>
                <a:ext cx="9676516" cy="722932"/>
              </a:xfrm>
              <a:custGeom>
                <a:rect b="b" l="l" r="r" t="t"/>
                <a:pathLst>
                  <a:path extrusionOk="0" h="722932" w="9676516">
                    <a:moveTo>
                      <a:pt x="9676516" y="722931"/>
                    </a:moveTo>
                    <a:lnTo>
                      <a:pt x="361466" y="722931"/>
                    </a:lnTo>
                    <a:lnTo>
                      <a:pt x="0" y="361466"/>
                    </a:lnTo>
                    <a:lnTo>
                      <a:pt x="361466" y="1"/>
                    </a:lnTo>
                    <a:lnTo>
                      <a:pt x="9676516" y="1"/>
                    </a:lnTo>
                    <a:lnTo>
                      <a:pt x="9676516" y="722931"/>
                    </a:lnTo>
                    <a:close/>
                  </a:path>
                </a:pathLst>
              </a:custGeom>
              <a:solidFill>
                <a:srgbClr val="2F5496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499525" spcFirstLastPara="1" rIns="113775" wrap="square" tIns="60950">
                <a:noAutofit/>
              </a:bodyPr>
              <a:lstStyle/>
              <a:p>
                <a:pPr indent="0" lvl="0" marL="0" marR="0" rtl="0" algn="just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IBM Plex Sans"/>
                  <a:buNone/>
                </a:pPr>
                <a:r>
                  <a:rPr b="0" i="0" lang="en-US" sz="1600" u="none" cap="none" strike="noStrike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ServoDocs Migration Utility will pick up the CSV file, provided by the customer, and will create the folder and upload the documents and associate the respective metadata from CSV file.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g3712235ccfd_0_2567"/>
              <p:cNvSpPr/>
              <p:nvPr/>
            </p:nvSpPr>
            <p:spPr>
              <a:xfrm>
                <a:off x="1517512" y="2598165"/>
                <a:ext cx="9676516" cy="722932"/>
              </a:xfrm>
              <a:custGeom>
                <a:rect b="b" l="l" r="r" t="t"/>
                <a:pathLst>
                  <a:path extrusionOk="0" h="722932" w="9676516">
                    <a:moveTo>
                      <a:pt x="9676516" y="722931"/>
                    </a:moveTo>
                    <a:lnTo>
                      <a:pt x="361466" y="722931"/>
                    </a:lnTo>
                    <a:lnTo>
                      <a:pt x="0" y="361466"/>
                    </a:lnTo>
                    <a:lnTo>
                      <a:pt x="361466" y="1"/>
                    </a:lnTo>
                    <a:lnTo>
                      <a:pt x="9676516" y="1"/>
                    </a:lnTo>
                    <a:lnTo>
                      <a:pt x="9676516" y="722931"/>
                    </a:lnTo>
                    <a:close/>
                  </a:path>
                </a:pathLst>
              </a:custGeom>
              <a:solidFill>
                <a:srgbClr val="2E75B5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499525" spcFirstLastPara="1" rIns="113775" wrap="square" tIns="60950">
                <a:noAutofit/>
              </a:bodyPr>
              <a:lstStyle/>
              <a:p>
                <a:pPr indent="0" lvl="0" marL="0" marR="0" rtl="0" algn="just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IBM Plex Sans"/>
                  <a:buNone/>
                </a:pPr>
                <a:r>
                  <a:rPr b="0" i="0" lang="en-US" sz="1600" u="none" cap="none" strike="noStrike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This will be standard process for metadata of documents (data) for any application.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g3712235ccfd_0_2567"/>
              <p:cNvSpPr/>
              <p:nvPr/>
            </p:nvSpPr>
            <p:spPr>
              <a:xfrm>
                <a:off x="1517512" y="3536898"/>
                <a:ext cx="9676516" cy="722932"/>
              </a:xfrm>
              <a:custGeom>
                <a:rect b="b" l="l" r="r" t="t"/>
                <a:pathLst>
                  <a:path extrusionOk="0" h="722932" w="9676516">
                    <a:moveTo>
                      <a:pt x="9676516" y="722931"/>
                    </a:moveTo>
                    <a:lnTo>
                      <a:pt x="361466" y="722931"/>
                    </a:lnTo>
                    <a:lnTo>
                      <a:pt x="0" y="361466"/>
                    </a:lnTo>
                    <a:lnTo>
                      <a:pt x="361466" y="1"/>
                    </a:lnTo>
                    <a:lnTo>
                      <a:pt x="9676516" y="1"/>
                    </a:lnTo>
                    <a:lnTo>
                      <a:pt x="9676516" y="722931"/>
                    </a:lnTo>
                    <a:close/>
                  </a:path>
                </a:pathLst>
              </a:custGeom>
              <a:solidFill>
                <a:srgbClr val="5B9BD5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499525" spcFirstLastPara="1" rIns="113775" wrap="square" tIns="60950">
                <a:noAutofit/>
              </a:bodyPr>
              <a:lstStyle/>
              <a:p>
                <a:pPr indent="0" lvl="0" marL="0" marR="0" rtl="0" algn="just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IBM Plex Sans"/>
                  <a:buNone/>
                </a:pPr>
                <a:r>
                  <a:rPr b="0" i="0" lang="en-US" sz="1600" u="none" cap="none" strike="noStrike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After uploading the documents, Servosys will provide a Reference ID for each document.</a:t>
                </a:r>
                <a:endParaRPr b="0" i="0" sz="1600" u="none" cap="none" strike="noStrike">
                  <a:solidFill>
                    <a:schemeClr val="lt1"/>
                  </a:solidFill>
                  <a:latin typeface="IBM Plex Sans"/>
                  <a:ea typeface="IBM Plex Sans"/>
                  <a:cs typeface="IBM Plex Sans"/>
                  <a:sym typeface="IBM Plex Sans"/>
                </a:endParaRPr>
              </a:p>
            </p:txBody>
          </p:sp>
          <p:sp>
            <p:nvSpPr>
              <p:cNvPr id="1323" name="Google Shape;1323;g3712235ccfd_0_2567"/>
              <p:cNvSpPr/>
              <p:nvPr/>
            </p:nvSpPr>
            <p:spPr>
              <a:xfrm>
                <a:off x="1517512" y="4475633"/>
                <a:ext cx="9676516" cy="722932"/>
              </a:xfrm>
              <a:custGeom>
                <a:rect b="b" l="l" r="r" t="t"/>
                <a:pathLst>
                  <a:path extrusionOk="0" h="722932" w="9676516">
                    <a:moveTo>
                      <a:pt x="9676516" y="722931"/>
                    </a:moveTo>
                    <a:lnTo>
                      <a:pt x="361466" y="722931"/>
                    </a:lnTo>
                    <a:lnTo>
                      <a:pt x="0" y="361466"/>
                    </a:lnTo>
                    <a:lnTo>
                      <a:pt x="361466" y="1"/>
                    </a:lnTo>
                    <a:lnTo>
                      <a:pt x="9676516" y="1"/>
                    </a:lnTo>
                    <a:lnTo>
                      <a:pt x="9676516" y="722931"/>
                    </a:lnTo>
                    <a:close/>
                  </a:path>
                </a:pathLst>
              </a:custGeom>
              <a:solidFill>
                <a:srgbClr val="55C3CF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499525" spcFirstLastPara="1" rIns="113775" wrap="square" tIns="60950">
                <a:noAutofit/>
              </a:bodyPr>
              <a:lstStyle/>
              <a:p>
                <a:pPr indent="0" lvl="0" marL="0" marR="0" rtl="0" algn="just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IBM Plex Sans"/>
                  <a:buNone/>
                </a:pPr>
                <a:r>
                  <a:rPr b="0" i="0" lang="en-US" sz="1600" u="none" cap="none" strike="noStrike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The other applications (LOS/ LMS/ CBS/ CRM etc.) will refer the Reference ID for fetching the documents from ServoDocs using API provided by Servosys.</a:t>
                </a:r>
                <a:endParaRPr b="0" i="0" sz="1600" u="none" cap="none" strike="noStrike">
                  <a:solidFill>
                    <a:schemeClr val="lt1"/>
                  </a:solidFill>
                  <a:latin typeface="IBM Plex Sans"/>
                  <a:ea typeface="IBM Plex Sans"/>
                  <a:cs typeface="IBM Plex Sans"/>
                  <a:sym typeface="IBM Plex Sans"/>
                </a:endParaRPr>
              </a:p>
            </p:txBody>
          </p:sp>
          <p:sp>
            <p:nvSpPr>
              <p:cNvPr id="1324" name="Google Shape;1324;g3712235ccfd_0_2567"/>
              <p:cNvSpPr/>
              <p:nvPr/>
            </p:nvSpPr>
            <p:spPr>
              <a:xfrm>
                <a:off x="1517512" y="5414365"/>
                <a:ext cx="9676516" cy="722932"/>
              </a:xfrm>
              <a:custGeom>
                <a:rect b="b" l="l" r="r" t="t"/>
                <a:pathLst>
                  <a:path extrusionOk="0" h="722932" w="9676516">
                    <a:moveTo>
                      <a:pt x="9676516" y="722931"/>
                    </a:moveTo>
                    <a:lnTo>
                      <a:pt x="361466" y="722931"/>
                    </a:lnTo>
                    <a:lnTo>
                      <a:pt x="0" y="361466"/>
                    </a:lnTo>
                    <a:lnTo>
                      <a:pt x="361466" y="1"/>
                    </a:lnTo>
                    <a:lnTo>
                      <a:pt x="9676516" y="1"/>
                    </a:lnTo>
                    <a:lnTo>
                      <a:pt x="9676516" y="722931"/>
                    </a:lnTo>
                    <a:close/>
                  </a:path>
                </a:pathLst>
              </a:custGeom>
              <a:solidFill>
                <a:srgbClr val="00B0F0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499525" spcFirstLastPara="1" rIns="113775" wrap="square" tIns="60950">
                <a:noAutofit/>
              </a:bodyPr>
              <a:lstStyle/>
              <a:p>
                <a:pPr indent="0" lvl="0" marL="0" marR="0" rtl="0" algn="just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IBM Plex Sans"/>
                  <a:buNone/>
                </a:pPr>
                <a:r>
                  <a:rPr b="0" i="0" lang="en-US" sz="1600" u="none" cap="none" strike="noStrike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Servosys will process and perform the migration &amp; validations.</a:t>
                </a:r>
                <a:endParaRPr b="0" i="0" sz="1600" u="none" cap="none" strike="noStrike">
                  <a:solidFill>
                    <a:schemeClr val="lt1"/>
                  </a:solidFill>
                  <a:latin typeface="IBM Plex Sans"/>
                  <a:ea typeface="IBM Plex Sans"/>
                  <a:cs typeface="IBM Plex Sans"/>
                  <a:sym typeface="IBM Plex Sans"/>
                </a:endParaRPr>
              </a:p>
            </p:txBody>
          </p:sp>
        </p:grpSp>
        <p:sp>
          <p:nvSpPr>
            <p:cNvPr id="1325" name="Google Shape;1325;g3712235ccfd_0_2567"/>
            <p:cNvSpPr/>
            <p:nvPr/>
          </p:nvSpPr>
          <p:spPr>
            <a:xfrm>
              <a:off x="10855838" y="1194717"/>
              <a:ext cx="317100" cy="4770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D8D8D8"/>
            </a:solidFill>
            <a:ln cap="flat" cmpd="sng" w="19050">
              <a:solidFill>
                <a:srgbClr val="7F7F7F">
                  <a:alpha val="8941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g3712235ccfd_0_2567"/>
            <p:cNvSpPr/>
            <p:nvPr/>
          </p:nvSpPr>
          <p:spPr>
            <a:xfrm>
              <a:off x="10855838" y="2102597"/>
              <a:ext cx="317100" cy="4770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D8D8D8"/>
            </a:solidFill>
            <a:ln cap="flat" cmpd="sng" w="19050">
              <a:solidFill>
                <a:srgbClr val="7F7F7F">
                  <a:alpha val="8941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g3712235ccfd_0_2567"/>
            <p:cNvSpPr/>
            <p:nvPr/>
          </p:nvSpPr>
          <p:spPr>
            <a:xfrm>
              <a:off x="10855838" y="3069469"/>
              <a:ext cx="317100" cy="4770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D8D8D8"/>
            </a:solidFill>
            <a:ln cap="flat" cmpd="sng" w="19050">
              <a:solidFill>
                <a:srgbClr val="7F7F7F">
                  <a:alpha val="8941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g3712235ccfd_0_2567"/>
            <p:cNvSpPr/>
            <p:nvPr/>
          </p:nvSpPr>
          <p:spPr>
            <a:xfrm>
              <a:off x="10855838" y="3977349"/>
              <a:ext cx="317100" cy="4770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D8D8D8"/>
            </a:solidFill>
            <a:ln cap="flat" cmpd="sng" w="19050">
              <a:solidFill>
                <a:srgbClr val="7F7F7F">
                  <a:alpha val="8941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g3712235ccfd_0_2567"/>
            <p:cNvSpPr/>
            <p:nvPr/>
          </p:nvSpPr>
          <p:spPr>
            <a:xfrm>
              <a:off x="10855838" y="4932178"/>
              <a:ext cx="317100" cy="4770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D8D8D8"/>
            </a:solidFill>
            <a:ln cap="flat" cmpd="sng" w="19050">
              <a:solidFill>
                <a:srgbClr val="7F7F7F">
                  <a:alpha val="8941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descr="Badge 1 outline" id="1330" name="Google Shape;1330;g3712235ccfd_0_2567"/>
            <p:cNvGrpSpPr/>
            <p:nvPr/>
          </p:nvGrpSpPr>
          <p:grpSpPr>
            <a:xfrm>
              <a:off x="781562" y="726743"/>
              <a:ext cx="723503" cy="723503"/>
              <a:chOff x="781562" y="726743"/>
              <a:chExt cx="723503" cy="723503"/>
            </a:xfrm>
          </p:grpSpPr>
          <p:sp>
            <p:nvSpPr>
              <p:cNvPr id="1331" name="Google Shape;1331;g3712235ccfd_0_2567"/>
              <p:cNvSpPr/>
              <p:nvPr/>
            </p:nvSpPr>
            <p:spPr>
              <a:xfrm>
                <a:off x="781562" y="726743"/>
                <a:ext cx="723503" cy="723503"/>
              </a:xfrm>
              <a:custGeom>
                <a:rect b="b" l="l" r="r" t="t"/>
                <a:pathLst>
                  <a:path extrusionOk="0" h="723503" w="723503">
                    <a:moveTo>
                      <a:pt x="361753" y="19050"/>
                    </a:moveTo>
                    <a:cubicBezTo>
                      <a:pt x="551022" y="19050"/>
                      <a:pt x="704455" y="172483"/>
                      <a:pt x="704455" y="361752"/>
                    </a:cubicBezTo>
                    <a:cubicBezTo>
                      <a:pt x="704455" y="551021"/>
                      <a:pt x="551022" y="704454"/>
                      <a:pt x="361753" y="704454"/>
                    </a:cubicBezTo>
                    <a:cubicBezTo>
                      <a:pt x="172483" y="704454"/>
                      <a:pt x="19051" y="551021"/>
                      <a:pt x="19051" y="361752"/>
                    </a:cubicBezTo>
                    <a:cubicBezTo>
                      <a:pt x="19266" y="172572"/>
                      <a:pt x="172573" y="19266"/>
                      <a:pt x="361753" y="19052"/>
                    </a:cubicBezTo>
                    <a:moveTo>
                      <a:pt x="361753" y="0"/>
                    </a:moveTo>
                    <a:cubicBezTo>
                      <a:pt x="161963" y="-1"/>
                      <a:pt x="1" y="161961"/>
                      <a:pt x="0" y="361751"/>
                    </a:cubicBezTo>
                    <a:cubicBezTo>
                      <a:pt x="-1" y="561541"/>
                      <a:pt x="161961" y="723503"/>
                      <a:pt x="361751" y="723504"/>
                    </a:cubicBezTo>
                    <a:cubicBezTo>
                      <a:pt x="561541" y="723505"/>
                      <a:pt x="723503" y="561543"/>
                      <a:pt x="723504" y="361753"/>
                    </a:cubicBezTo>
                    <a:cubicBezTo>
                      <a:pt x="723592" y="162053"/>
                      <a:pt x="561776" y="91"/>
                      <a:pt x="362076" y="3"/>
                    </a:cubicBezTo>
                    <a:cubicBezTo>
                      <a:pt x="361968" y="3"/>
                      <a:pt x="361860" y="3"/>
                      <a:pt x="361753" y="3"/>
                    </a:cubicBezTo>
                    <a:close/>
                  </a:path>
                </a:pathLst>
              </a:custGeom>
              <a:solidFill>
                <a:srgbClr val="1F386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endParaRPr>
              </a:p>
            </p:txBody>
          </p:sp>
          <p:sp>
            <p:nvSpPr>
              <p:cNvPr id="1332" name="Google Shape;1332;g3712235ccfd_0_2567"/>
              <p:cNvSpPr/>
              <p:nvPr/>
            </p:nvSpPr>
            <p:spPr>
              <a:xfrm>
                <a:off x="1070129" y="916927"/>
                <a:ext cx="98474" cy="320832"/>
              </a:xfrm>
              <a:custGeom>
                <a:rect b="b" l="l" r="r" t="t"/>
                <a:pathLst>
                  <a:path extrusionOk="0" h="320832" w="98474">
                    <a:moveTo>
                      <a:pt x="76572" y="320833"/>
                    </a:moveTo>
                    <a:lnTo>
                      <a:pt x="76572" y="30919"/>
                    </a:lnTo>
                    <a:cubicBezTo>
                      <a:pt x="76572" y="30807"/>
                      <a:pt x="76502" y="30773"/>
                      <a:pt x="76415" y="30846"/>
                    </a:cubicBezTo>
                    <a:lnTo>
                      <a:pt x="71072" y="35473"/>
                    </a:lnTo>
                    <a:cubicBezTo>
                      <a:pt x="65642" y="40069"/>
                      <a:pt x="59908" y="44294"/>
                      <a:pt x="53909" y="48118"/>
                    </a:cubicBezTo>
                    <a:cubicBezTo>
                      <a:pt x="47504" y="52239"/>
                      <a:pt x="40896" y="56137"/>
                      <a:pt x="34263" y="59708"/>
                    </a:cubicBezTo>
                    <a:cubicBezTo>
                      <a:pt x="27589" y="63298"/>
                      <a:pt x="20841" y="66554"/>
                      <a:pt x="14213" y="69400"/>
                    </a:cubicBezTo>
                    <a:cubicBezTo>
                      <a:pt x="9232" y="71531"/>
                      <a:pt x="4469" y="73419"/>
                      <a:pt x="0" y="75028"/>
                    </a:cubicBezTo>
                    <a:lnTo>
                      <a:pt x="0" y="56908"/>
                    </a:lnTo>
                    <a:cubicBezTo>
                      <a:pt x="17083" y="51178"/>
                      <a:pt x="33445" y="43490"/>
                      <a:pt x="48759" y="33998"/>
                    </a:cubicBezTo>
                    <a:cubicBezTo>
                      <a:pt x="65038" y="23867"/>
                      <a:pt x="80514" y="12502"/>
                      <a:pt x="95051" y="0"/>
                    </a:cubicBezTo>
                    <a:lnTo>
                      <a:pt x="98474" y="177"/>
                    </a:lnTo>
                    <a:lnTo>
                      <a:pt x="98474" y="320833"/>
                    </a:lnTo>
                    <a:close/>
                  </a:path>
                </a:pathLst>
              </a:custGeom>
              <a:solidFill>
                <a:srgbClr val="1F386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endParaRPr>
              </a:p>
            </p:txBody>
          </p:sp>
        </p:grpSp>
        <p:pic>
          <p:nvPicPr>
            <p:cNvPr descr="Badge outline" id="1333" name="Google Shape;1333;g3712235ccfd_0_256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84420" y="159456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adge 3 outline" id="1334" name="Google Shape;1334;g3712235ccfd_0_256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4420" y="250243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adge 6 outline" id="1335" name="Google Shape;1335;g3712235ccfd_0_256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4420" y="533601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adge 5 outline" id="1336" name="Google Shape;1336;g3712235ccfd_0_256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84420" y="440624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adge 4 outline" id="1337" name="Google Shape;1337;g3712235ccfd_0_256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4420" y="345433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8" name="Google Shape;1338;g3712235ccfd_0_2567"/>
            <p:cNvSpPr/>
            <p:nvPr/>
          </p:nvSpPr>
          <p:spPr>
            <a:xfrm>
              <a:off x="10855838" y="5874372"/>
              <a:ext cx="317100" cy="4770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D8D8D8"/>
            </a:solidFill>
            <a:ln cap="flat" cmpd="sng" w="19050">
              <a:solidFill>
                <a:srgbClr val="7F7F7F">
                  <a:alpha val="8941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9" name="Google Shape;1339;g3712235ccfd_0_2567"/>
          <p:cNvGrpSpPr/>
          <p:nvPr/>
        </p:nvGrpSpPr>
        <p:grpSpPr>
          <a:xfrm>
            <a:off x="-60100" y="6522625"/>
            <a:ext cx="1973850" cy="415500"/>
            <a:chOff x="9512975" y="6370225"/>
            <a:chExt cx="1973850" cy="415500"/>
          </a:xfrm>
        </p:grpSpPr>
        <p:sp>
          <p:nvSpPr>
            <p:cNvPr id="1340" name="Google Shape;1340;g3712235ccfd_0_2567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341" name="Google Shape;1341;g3712235ccfd_0_2567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3712235ccfd_0_2597"/>
          <p:cNvSpPr txBox="1"/>
          <p:nvPr/>
        </p:nvSpPr>
        <p:spPr>
          <a:xfrm>
            <a:off x="397781" y="255454"/>
            <a:ext cx="981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DMS Migration Process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7" name="Google Shape;1347;g3712235ccfd_0_2597"/>
          <p:cNvGrpSpPr/>
          <p:nvPr/>
        </p:nvGrpSpPr>
        <p:grpSpPr>
          <a:xfrm>
            <a:off x="698702" y="1663027"/>
            <a:ext cx="10494300" cy="4580153"/>
            <a:chOff x="699728" y="1031022"/>
            <a:chExt cx="10494300" cy="4580153"/>
          </a:xfrm>
        </p:grpSpPr>
        <p:grpSp>
          <p:nvGrpSpPr>
            <p:cNvPr id="1348" name="Google Shape;1348;g3712235ccfd_0_2597"/>
            <p:cNvGrpSpPr/>
            <p:nvPr/>
          </p:nvGrpSpPr>
          <p:grpSpPr>
            <a:xfrm>
              <a:off x="1517512" y="1126755"/>
              <a:ext cx="9676516" cy="4477867"/>
              <a:chOff x="1517512" y="720698"/>
              <a:chExt cx="9676516" cy="4477867"/>
            </a:xfrm>
          </p:grpSpPr>
          <p:sp>
            <p:nvSpPr>
              <p:cNvPr id="1349" name="Google Shape;1349;g3712235ccfd_0_2597"/>
              <p:cNvSpPr/>
              <p:nvPr/>
            </p:nvSpPr>
            <p:spPr>
              <a:xfrm>
                <a:off x="1517512" y="720698"/>
                <a:ext cx="9676516" cy="722932"/>
              </a:xfrm>
              <a:custGeom>
                <a:rect b="b" l="l" r="r" t="t"/>
                <a:pathLst>
                  <a:path extrusionOk="0" h="722932" w="9676516">
                    <a:moveTo>
                      <a:pt x="9676516" y="722931"/>
                    </a:moveTo>
                    <a:lnTo>
                      <a:pt x="361466" y="722931"/>
                    </a:lnTo>
                    <a:lnTo>
                      <a:pt x="0" y="361466"/>
                    </a:lnTo>
                    <a:lnTo>
                      <a:pt x="361466" y="1"/>
                    </a:lnTo>
                    <a:lnTo>
                      <a:pt x="9676516" y="1"/>
                    </a:lnTo>
                    <a:lnTo>
                      <a:pt x="9676516" y="722931"/>
                    </a:lnTo>
                    <a:close/>
                  </a:path>
                </a:pathLst>
              </a:custGeom>
              <a:solidFill>
                <a:srgbClr val="1F3864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4750" lIns="499525" spcFirstLastPara="1" rIns="120900" wrap="square" tIns="6475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Verification &amp; reconciliations on target migrated documents will be performed by the Client.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g3712235ccfd_0_2597"/>
              <p:cNvSpPr/>
              <p:nvPr/>
            </p:nvSpPr>
            <p:spPr>
              <a:xfrm>
                <a:off x="1517512" y="1659432"/>
                <a:ext cx="9676516" cy="722932"/>
              </a:xfrm>
              <a:custGeom>
                <a:rect b="b" l="l" r="r" t="t"/>
                <a:pathLst>
                  <a:path extrusionOk="0" h="722932" w="9676516">
                    <a:moveTo>
                      <a:pt x="9676516" y="722931"/>
                    </a:moveTo>
                    <a:lnTo>
                      <a:pt x="361466" y="722931"/>
                    </a:lnTo>
                    <a:lnTo>
                      <a:pt x="0" y="361466"/>
                    </a:lnTo>
                    <a:lnTo>
                      <a:pt x="361466" y="1"/>
                    </a:lnTo>
                    <a:lnTo>
                      <a:pt x="9676516" y="1"/>
                    </a:lnTo>
                    <a:lnTo>
                      <a:pt x="9676516" y="722931"/>
                    </a:lnTo>
                    <a:close/>
                  </a:path>
                </a:pathLst>
              </a:custGeom>
              <a:solidFill>
                <a:srgbClr val="2F5496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499525" spcFirstLastPara="1" rIns="113775" wrap="square" tIns="60950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During data/ document mapping (to target structure), there should be a joint team collaboration between the Client &amp; Servosys.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g3712235ccfd_0_2597"/>
              <p:cNvSpPr/>
              <p:nvPr/>
            </p:nvSpPr>
            <p:spPr>
              <a:xfrm>
                <a:off x="1517512" y="2598165"/>
                <a:ext cx="9676516" cy="722932"/>
              </a:xfrm>
              <a:custGeom>
                <a:rect b="b" l="l" r="r" t="t"/>
                <a:pathLst>
                  <a:path extrusionOk="0" h="722932" w="9676516">
                    <a:moveTo>
                      <a:pt x="9676516" y="722931"/>
                    </a:moveTo>
                    <a:lnTo>
                      <a:pt x="361466" y="722931"/>
                    </a:lnTo>
                    <a:lnTo>
                      <a:pt x="0" y="361466"/>
                    </a:lnTo>
                    <a:lnTo>
                      <a:pt x="361466" y="1"/>
                    </a:lnTo>
                    <a:lnTo>
                      <a:pt x="9676516" y="1"/>
                    </a:lnTo>
                    <a:lnTo>
                      <a:pt x="9676516" y="722931"/>
                    </a:lnTo>
                    <a:close/>
                  </a:path>
                </a:pathLst>
              </a:custGeom>
              <a:solidFill>
                <a:srgbClr val="2E75B5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499525" spcFirstLastPara="1" rIns="113775" wrap="square" tIns="60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Verification and reconciliation report will be shared by Servosys containing number of documents and folders created in ServoDocs DMS.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g3712235ccfd_0_2597"/>
              <p:cNvSpPr/>
              <p:nvPr/>
            </p:nvSpPr>
            <p:spPr>
              <a:xfrm>
                <a:off x="1517512" y="3536898"/>
                <a:ext cx="9676516" cy="722932"/>
              </a:xfrm>
              <a:custGeom>
                <a:rect b="b" l="l" r="r" t="t"/>
                <a:pathLst>
                  <a:path extrusionOk="0" h="722932" w="9676516">
                    <a:moveTo>
                      <a:pt x="9676516" y="722931"/>
                    </a:moveTo>
                    <a:lnTo>
                      <a:pt x="361466" y="722931"/>
                    </a:lnTo>
                    <a:lnTo>
                      <a:pt x="0" y="361466"/>
                    </a:lnTo>
                    <a:lnTo>
                      <a:pt x="361466" y="1"/>
                    </a:lnTo>
                    <a:lnTo>
                      <a:pt x="9676516" y="1"/>
                    </a:lnTo>
                    <a:lnTo>
                      <a:pt x="9676516" y="722931"/>
                    </a:lnTo>
                    <a:close/>
                  </a:path>
                </a:pathLst>
              </a:custGeom>
              <a:solidFill>
                <a:srgbClr val="5B9BD5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499525" spcFirstLastPara="1" rIns="113775" wrap="square" tIns="60950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Servosys will perform the Unit testing of the Target documents which include document migration testing.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g3712235ccfd_0_2597"/>
              <p:cNvSpPr/>
              <p:nvPr/>
            </p:nvSpPr>
            <p:spPr>
              <a:xfrm>
                <a:off x="1517512" y="4475633"/>
                <a:ext cx="9676516" cy="722932"/>
              </a:xfrm>
              <a:custGeom>
                <a:rect b="b" l="l" r="r" t="t"/>
                <a:pathLst>
                  <a:path extrusionOk="0" h="722932" w="9676516">
                    <a:moveTo>
                      <a:pt x="9676516" y="722931"/>
                    </a:moveTo>
                    <a:lnTo>
                      <a:pt x="361466" y="722931"/>
                    </a:lnTo>
                    <a:lnTo>
                      <a:pt x="0" y="361466"/>
                    </a:lnTo>
                    <a:lnTo>
                      <a:pt x="361466" y="1"/>
                    </a:lnTo>
                    <a:lnTo>
                      <a:pt x="9676516" y="1"/>
                    </a:lnTo>
                    <a:lnTo>
                      <a:pt x="9676516" y="722931"/>
                    </a:lnTo>
                    <a:close/>
                  </a:path>
                </a:pathLst>
              </a:custGeom>
              <a:solidFill>
                <a:srgbClr val="00B0F0"/>
              </a:solidFill>
              <a:ln cap="flat" cmpd="sng" w="1905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60950" lIns="499525" spcFirstLastPara="1" rIns="113775" wrap="square" tIns="60950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en-US" sz="1600" u="none" cap="none" strike="noStrike">
                    <a:solidFill>
                      <a:schemeClr val="lt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Servosys will provide the Testing Support for SIT and higher environments.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4" name="Google Shape;1354;g3712235ccfd_0_2597"/>
            <p:cNvSpPr/>
            <p:nvPr/>
          </p:nvSpPr>
          <p:spPr>
            <a:xfrm>
              <a:off x="10858925" y="1586486"/>
              <a:ext cx="317100" cy="4770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D8D8D8"/>
            </a:solidFill>
            <a:ln cap="flat" cmpd="sng" w="19050">
              <a:solidFill>
                <a:srgbClr val="7F7F7F">
                  <a:alpha val="8941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g3712235ccfd_0_2597"/>
            <p:cNvSpPr/>
            <p:nvPr/>
          </p:nvSpPr>
          <p:spPr>
            <a:xfrm>
              <a:off x="10858925" y="2508654"/>
              <a:ext cx="317100" cy="4770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D8D8D8"/>
            </a:solidFill>
            <a:ln cap="flat" cmpd="sng" w="19050">
              <a:solidFill>
                <a:srgbClr val="7F7F7F">
                  <a:alpha val="8941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g3712235ccfd_0_2597"/>
            <p:cNvSpPr/>
            <p:nvPr/>
          </p:nvSpPr>
          <p:spPr>
            <a:xfrm>
              <a:off x="10858925" y="3446950"/>
              <a:ext cx="317100" cy="4770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D8D8D8"/>
            </a:solidFill>
            <a:ln cap="flat" cmpd="sng" w="19050">
              <a:solidFill>
                <a:srgbClr val="7F7F7F">
                  <a:alpha val="8941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g3712235ccfd_0_2597"/>
            <p:cNvSpPr/>
            <p:nvPr/>
          </p:nvSpPr>
          <p:spPr>
            <a:xfrm>
              <a:off x="10858925" y="4383406"/>
              <a:ext cx="317100" cy="477000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D8D8D8"/>
            </a:solidFill>
            <a:ln cap="flat" cmpd="sng" w="19050">
              <a:solidFill>
                <a:srgbClr val="7F7F7F">
                  <a:alpha val="8941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Badge 10 outline" id="1358" name="Google Shape;1358;g3712235ccfd_0_25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99728" y="384263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adge 9 outline" id="1359" name="Google Shape;1359;g3712235ccfd_0_259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9728" y="290262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adge 8 outline" id="1360" name="Google Shape;1360;g3712235ccfd_0_259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9728" y="196663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adge 7 outline" id="1361" name="Google Shape;1361;g3712235ccfd_0_259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9728" y="103102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2" name="Google Shape;1362;g3712235ccfd_0_2597"/>
            <p:cNvGrpSpPr/>
            <p:nvPr/>
          </p:nvGrpSpPr>
          <p:grpSpPr>
            <a:xfrm>
              <a:off x="794768" y="4887066"/>
              <a:ext cx="724109" cy="724109"/>
              <a:chOff x="794768" y="4481009"/>
              <a:chExt cx="724109" cy="724109"/>
            </a:xfrm>
          </p:grpSpPr>
          <p:grpSp>
            <p:nvGrpSpPr>
              <p:cNvPr descr="Badge 10 outline" id="1363" name="Google Shape;1363;g3712235ccfd_0_2597"/>
              <p:cNvGrpSpPr/>
              <p:nvPr/>
            </p:nvGrpSpPr>
            <p:grpSpPr>
              <a:xfrm>
                <a:off x="794768" y="4481009"/>
                <a:ext cx="724109" cy="724109"/>
                <a:chOff x="794768" y="4481009"/>
                <a:chExt cx="724109" cy="724109"/>
              </a:xfrm>
            </p:grpSpPr>
            <p:sp>
              <p:nvSpPr>
                <p:cNvPr id="1364" name="Google Shape;1364;g3712235ccfd_0_2597"/>
                <p:cNvSpPr/>
                <p:nvPr/>
              </p:nvSpPr>
              <p:spPr>
                <a:xfrm>
                  <a:off x="794768" y="4481009"/>
                  <a:ext cx="724109" cy="724109"/>
                </a:xfrm>
                <a:custGeom>
                  <a:rect b="b" l="l" r="r" t="t"/>
                  <a:pathLst>
                    <a:path extrusionOk="0" h="724109" w="724109">
                      <a:moveTo>
                        <a:pt x="362160" y="19050"/>
                      </a:moveTo>
                      <a:cubicBezTo>
                        <a:pt x="551596" y="18992"/>
                        <a:pt x="705211" y="172514"/>
                        <a:pt x="705269" y="361950"/>
                      </a:cubicBezTo>
                      <a:cubicBezTo>
                        <a:pt x="705327" y="551386"/>
                        <a:pt x="551805" y="705001"/>
                        <a:pt x="362369" y="705060"/>
                      </a:cubicBezTo>
                      <a:cubicBezTo>
                        <a:pt x="172933" y="705118"/>
                        <a:pt x="19318" y="551596"/>
                        <a:pt x="19260" y="362160"/>
                      </a:cubicBezTo>
                      <a:cubicBezTo>
                        <a:pt x="19260" y="362121"/>
                        <a:pt x="19260" y="362083"/>
                        <a:pt x="19260" y="362045"/>
                      </a:cubicBezTo>
                      <a:cubicBezTo>
                        <a:pt x="19448" y="172729"/>
                        <a:pt x="172844" y="19292"/>
                        <a:pt x="362160" y="19050"/>
                      </a:cubicBezTo>
                      <a:moveTo>
                        <a:pt x="362160" y="0"/>
                      </a:moveTo>
                      <a:cubicBezTo>
                        <a:pt x="162202" y="-58"/>
                        <a:pt x="58" y="161993"/>
                        <a:pt x="0" y="361950"/>
                      </a:cubicBezTo>
                      <a:cubicBezTo>
                        <a:pt x="-58" y="561907"/>
                        <a:pt x="161993" y="724051"/>
                        <a:pt x="361950" y="724110"/>
                      </a:cubicBezTo>
                      <a:cubicBezTo>
                        <a:pt x="561907" y="724168"/>
                        <a:pt x="724051" y="562117"/>
                        <a:pt x="724110" y="362160"/>
                      </a:cubicBezTo>
                      <a:cubicBezTo>
                        <a:pt x="724110" y="362121"/>
                        <a:pt x="724110" y="362083"/>
                        <a:pt x="724110" y="362045"/>
                      </a:cubicBezTo>
                      <a:cubicBezTo>
                        <a:pt x="724220" y="162204"/>
                        <a:pt x="562306" y="111"/>
                        <a:pt x="362464" y="0"/>
                      </a:cubicBezTo>
                      <a:cubicBezTo>
                        <a:pt x="362362" y="0"/>
                        <a:pt x="362262" y="0"/>
                        <a:pt x="362160" y="0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g3712235ccfd_0_2597"/>
                <p:cNvSpPr/>
                <p:nvPr/>
              </p:nvSpPr>
              <p:spPr>
                <a:xfrm>
                  <a:off x="992141" y="4671224"/>
                  <a:ext cx="98488" cy="320802"/>
                </a:xfrm>
                <a:custGeom>
                  <a:rect b="b" l="l" r="r" t="t"/>
                  <a:pathLst>
                    <a:path extrusionOk="0" h="320802" w="98488">
                      <a:moveTo>
                        <a:pt x="76533" y="320802"/>
                      </a:moveTo>
                      <a:lnTo>
                        <a:pt x="76533" y="30890"/>
                      </a:lnTo>
                      <a:cubicBezTo>
                        <a:pt x="76533" y="30775"/>
                        <a:pt x="76467" y="30747"/>
                        <a:pt x="76381" y="30813"/>
                      </a:cubicBezTo>
                      <a:lnTo>
                        <a:pt x="71028" y="35414"/>
                      </a:lnTo>
                      <a:cubicBezTo>
                        <a:pt x="65607" y="40023"/>
                        <a:pt x="59879" y="44259"/>
                        <a:pt x="53883" y="48092"/>
                      </a:cubicBezTo>
                      <a:cubicBezTo>
                        <a:pt x="47492" y="52197"/>
                        <a:pt x="40872" y="56093"/>
                        <a:pt x="34233" y="59674"/>
                      </a:cubicBezTo>
                      <a:cubicBezTo>
                        <a:pt x="27594" y="63256"/>
                        <a:pt x="20831" y="66523"/>
                        <a:pt x="14230" y="69371"/>
                      </a:cubicBezTo>
                      <a:cubicBezTo>
                        <a:pt x="9239" y="71504"/>
                        <a:pt x="4477" y="73390"/>
                        <a:pt x="0" y="75000"/>
                      </a:cubicBezTo>
                      <a:lnTo>
                        <a:pt x="0" y="56902"/>
                      </a:lnTo>
                      <a:cubicBezTo>
                        <a:pt x="17090" y="51177"/>
                        <a:pt x="33458" y="43489"/>
                        <a:pt x="48778" y="33995"/>
                      </a:cubicBezTo>
                      <a:cubicBezTo>
                        <a:pt x="65056" y="23865"/>
                        <a:pt x="80531" y="12500"/>
                        <a:pt x="95069" y="0"/>
                      </a:cubicBezTo>
                      <a:lnTo>
                        <a:pt x="98489" y="171"/>
                      </a:lnTo>
                      <a:lnTo>
                        <a:pt x="98489" y="320802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6" name="Google Shape;1366;g3712235ccfd_0_2597"/>
              <p:cNvSpPr/>
              <p:nvPr/>
            </p:nvSpPr>
            <p:spPr>
              <a:xfrm>
                <a:off x="1200364" y="4668148"/>
                <a:ext cx="98488" cy="320802"/>
              </a:xfrm>
              <a:custGeom>
                <a:rect b="b" l="l" r="r" t="t"/>
                <a:pathLst>
                  <a:path extrusionOk="0" h="320802" w="98488">
                    <a:moveTo>
                      <a:pt x="76533" y="320802"/>
                    </a:moveTo>
                    <a:lnTo>
                      <a:pt x="76533" y="30890"/>
                    </a:lnTo>
                    <a:cubicBezTo>
                      <a:pt x="76533" y="30775"/>
                      <a:pt x="76467" y="30747"/>
                      <a:pt x="76381" y="30813"/>
                    </a:cubicBezTo>
                    <a:lnTo>
                      <a:pt x="71028" y="35414"/>
                    </a:lnTo>
                    <a:cubicBezTo>
                      <a:pt x="65607" y="40023"/>
                      <a:pt x="59879" y="44259"/>
                      <a:pt x="53883" y="48092"/>
                    </a:cubicBezTo>
                    <a:cubicBezTo>
                      <a:pt x="47492" y="52197"/>
                      <a:pt x="40872" y="56093"/>
                      <a:pt x="34233" y="59674"/>
                    </a:cubicBezTo>
                    <a:cubicBezTo>
                      <a:pt x="27594" y="63256"/>
                      <a:pt x="20831" y="66523"/>
                      <a:pt x="14230" y="69371"/>
                    </a:cubicBezTo>
                    <a:cubicBezTo>
                      <a:pt x="9239" y="71504"/>
                      <a:pt x="4477" y="73390"/>
                      <a:pt x="0" y="75000"/>
                    </a:cubicBezTo>
                    <a:lnTo>
                      <a:pt x="0" y="56902"/>
                    </a:lnTo>
                    <a:cubicBezTo>
                      <a:pt x="17090" y="51177"/>
                      <a:pt x="33458" y="43489"/>
                      <a:pt x="48778" y="33995"/>
                    </a:cubicBezTo>
                    <a:cubicBezTo>
                      <a:pt x="65056" y="23865"/>
                      <a:pt x="80531" y="12500"/>
                      <a:pt x="95069" y="0"/>
                    </a:cubicBezTo>
                    <a:lnTo>
                      <a:pt x="98489" y="171"/>
                    </a:lnTo>
                    <a:lnTo>
                      <a:pt x="98489" y="320802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67" name="Google Shape;1367;g3712235ccfd_0_2597"/>
          <p:cNvGrpSpPr/>
          <p:nvPr/>
        </p:nvGrpSpPr>
        <p:grpSpPr>
          <a:xfrm>
            <a:off x="9741575" y="6446425"/>
            <a:ext cx="1973850" cy="415500"/>
            <a:chOff x="9512975" y="6370225"/>
            <a:chExt cx="1973850" cy="415500"/>
          </a:xfrm>
        </p:grpSpPr>
        <p:sp>
          <p:nvSpPr>
            <p:cNvPr id="1368" name="Google Shape;1368;g3712235ccfd_0_2597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lang="en-US" sz="1200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lang="en-US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lang="en-US" sz="12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1200"/>
            </a:p>
          </p:txBody>
        </p:sp>
        <p:sp>
          <p:nvSpPr>
            <p:cNvPr id="1369" name="Google Shape;1369;g3712235ccfd_0_2597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lang="en-US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sz="800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4" name="Google Shape;1374;g3712235ccfd_0_2884"/>
          <p:cNvGrpSpPr/>
          <p:nvPr/>
        </p:nvGrpSpPr>
        <p:grpSpPr>
          <a:xfrm>
            <a:off x="3390210" y="1308299"/>
            <a:ext cx="5057582" cy="5403484"/>
            <a:chOff x="2203359" y="1688"/>
            <a:chExt cx="4683814" cy="5189670"/>
          </a:xfrm>
        </p:grpSpPr>
        <p:sp>
          <p:nvSpPr>
            <p:cNvPr id="1375" name="Google Shape;1375;g3712235ccfd_0_2884"/>
            <p:cNvSpPr/>
            <p:nvPr/>
          </p:nvSpPr>
          <p:spPr>
            <a:xfrm>
              <a:off x="2525696" y="587142"/>
              <a:ext cx="4018800" cy="4018800"/>
            </a:xfrm>
            <a:prstGeom prst="blockArc">
              <a:avLst>
                <a:gd fmla="val 12600000" name="adj1"/>
                <a:gd fmla="val 16200000" name="adj2"/>
                <a:gd fmla="val 4521" name="adj3"/>
              </a:avLst>
            </a:prstGeom>
            <a:solidFill>
              <a:srgbClr val="BAD2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g3712235ccfd_0_2884"/>
            <p:cNvSpPr/>
            <p:nvPr/>
          </p:nvSpPr>
          <p:spPr>
            <a:xfrm>
              <a:off x="2525696" y="587142"/>
              <a:ext cx="4018800" cy="4018800"/>
            </a:xfrm>
            <a:prstGeom prst="blockArc">
              <a:avLst>
                <a:gd fmla="val 9000000" name="adj1"/>
                <a:gd fmla="val 12600000" name="adj2"/>
                <a:gd fmla="val 4521" name="adj3"/>
              </a:avLst>
            </a:prstGeom>
            <a:solidFill>
              <a:srgbClr val="BAD2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g3712235ccfd_0_2884"/>
            <p:cNvSpPr/>
            <p:nvPr/>
          </p:nvSpPr>
          <p:spPr>
            <a:xfrm>
              <a:off x="2525696" y="587142"/>
              <a:ext cx="4018800" cy="4018800"/>
            </a:xfrm>
            <a:prstGeom prst="blockArc">
              <a:avLst>
                <a:gd fmla="val 5400000" name="adj1"/>
                <a:gd fmla="val 9000000" name="adj2"/>
                <a:gd fmla="val 4521" name="adj3"/>
              </a:avLst>
            </a:prstGeom>
            <a:solidFill>
              <a:srgbClr val="BAD2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g3712235ccfd_0_2884"/>
            <p:cNvSpPr/>
            <p:nvPr/>
          </p:nvSpPr>
          <p:spPr>
            <a:xfrm>
              <a:off x="2526727" y="587142"/>
              <a:ext cx="4018800" cy="4018800"/>
            </a:xfrm>
            <a:prstGeom prst="blockArc">
              <a:avLst>
                <a:gd fmla="val 1731066" name="adj1"/>
                <a:gd fmla="val 5401805" name="adj2"/>
                <a:gd fmla="val 4521" name="adj3"/>
              </a:avLst>
            </a:prstGeom>
            <a:solidFill>
              <a:srgbClr val="BAD2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g3712235ccfd_0_2884"/>
            <p:cNvSpPr/>
            <p:nvPr/>
          </p:nvSpPr>
          <p:spPr>
            <a:xfrm>
              <a:off x="2526224" y="588056"/>
              <a:ext cx="4018800" cy="4018800"/>
            </a:xfrm>
            <a:prstGeom prst="blockArc">
              <a:avLst>
                <a:gd fmla="val 19798152" name="adj1"/>
                <a:gd fmla="val 1729240" name="adj2"/>
                <a:gd fmla="val 4521" name="adj3"/>
              </a:avLst>
            </a:prstGeom>
            <a:solidFill>
              <a:srgbClr val="BAD2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g3712235ccfd_0_2884"/>
            <p:cNvSpPr/>
            <p:nvPr/>
          </p:nvSpPr>
          <p:spPr>
            <a:xfrm>
              <a:off x="2525696" y="587142"/>
              <a:ext cx="4018800" cy="4018800"/>
            </a:xfrm>
            <a:prstGeom prst="blockArc">
              <a:avLst>
                <a:gd fmla="val 16200000" name="adj1"/>
                <a:gd fmla="val 19800000" name="adj2"/>
                <a:gd fmla="val 4521" name="adj3"/>
              </a:avLst>
            </a:prstGeom>
            <a:solidFill>
              <a:srgbClr val="BAD2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g3712235ccfd_0_2884"/>
            <p:cNvSpPr/>
            <p:nvPr/>
          </p:nvSpPr>
          <p:spPr>
            <a:xfrm>
              <a:off x="3904177" y="1688"/>
              <a:ext cx="1261800" cy="12618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g3712235ccfd_0_2884"/>
            <p:cNvSpPr txBox="1"/>
            <p:nvPr/>
          </p:nvSpPr>
          <p:spPr>
            <a:xfrm>
              <a:off x="4088957" y="186468"/>
              <a:ext cx="892200" cy="8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ISO 9001:2015  High Quality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g3712235ccfd_0_2884"/>
            <p:cNvSpPr/>
            <p:nvPr/>
          </p:nvSpPr>
          <p:spPr>
            <a:xfrm>
              <a:off x="5604995" y="983655"/>
              <a:ext cx="1261800" cy="12618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g3712235ccfd_0_2884"/>
            <p:cNvSpPr txBox="1"/>
            <p:nvPr/>
          </p:nvSpPr>
          <p:spPr>
            <a:xfrm>
              <a:off x="5789775" y="1168435"/>
              <a:ext cx="892200" cy="8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ISO 27001:2013 Global Security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g3712235ccfd_0_2884"/>
            <p:cNvSpPr/>
            <p:nvPr/>
          </p:nvSpPr>
          <p:spPr>
            <a:xfrm>
              <a:off x="5625373" y="2913291"/>
              <a:ext cx="1261800" cy="1261800"/>
            </a:xfrm>
            <a:prstGeom prst="ellipse">
              <a:avLst/>
            </a:prstGeom>
            <a:solidFill>
              <a:srgbClr val="3153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g3712235ccfd_0_2884"/>
            <p:cNvSpPr txBox="1"/>
            <p:nvPr/>
          </p:nvSpPr>
          <p:spPr>
            <a:xfrm>
              <a:off x="5810153" y="3098071"/>
              <a:ext cx="892200" cy="8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ISO 27701:2018 Data Privacy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g3712235ccfd_0_2884"/>
            <p:cNvSpPr/>
            <p:nvPr/>
          </p:nvSpPr>
          <p:spPr>
            <a:xfrm>
              <a:off x="3904177" y="3929558"/>
              <a:ext cx="1261800" cy="1261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g3712235ccfd_0_2884"/>
            <p:cNvSpPr txBox="1"/>
            <p:nvPr/>
          </p:nvSpPr>
          <p:spPr>
            <a:xfrm>
              <a:off x="4088957" y="4114338"/>
              <a:ext cx="892200" cy="8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ISO 20000:2019 Service Excellence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g3712235ccfd_0_2884"/>
            <p:cNvSpPr/>
            <p:nvPr/>
          </p:nvSpPr>
          <p:spPr>
            <a:xfrm>
              <a:off x="2203359" y="2947591"/>
              <a:ext cx="1261800" cy="126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g3712235ccfd_0_2884"/>
            <p:cNvSpPr txBox="1"/>
            <p:nvPr/>
          </p:nvSpPr>
          <p:spPr>
            <a:xfrm>
              <a:off x="2388139" y="3132371"/>
              <a:ext cx="892200" cy="8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ISO 22301:2018 Crisis Readiness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g3712235ccfd_0_2884"/>
            <p:cNvSpPr/>
            <p:nvPr/>
          </p:nvSpPr>
          <p:spPr>
            <a:xfrm>
              <a:off x="2203359" y="983655"/>
              <a:ext cx="1261800" cy="12618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g3712235ccfd_0_2884"/>
            <p:cNvSpPr txBox="1"/>
            <p:nvPr/>
          </p:nvSpPr>
          <p:spPr>
            <a:xfrm>
              <a:off x="2388139" y="1168435"/>
              <a:ext cx="892200" cy="8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CMMI L3     V 2.0 Continuous Innovation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3" name="Google Shape;1393;g3712235ccfd_0_2884"/>
          <p:cNvSpPr txBox="1"/>
          <p:nvPr/>
        </p:nvSpPr>
        <p:spPr>
          <a:xfrm>
            <a:off x="394116" y="329237"/>
            <a:ext cx="1167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Servosys Commitment to Unparalleled Quality, Security &amp; Continuity</a:t>
            </a:r>
            <a:endParaRPr b="1" i="0" sz="24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94" name="Google Shape;1394;g3712235ccfd_0_2884"/>
          <p:cNvSpPr/>
          <p:nvPr/>
        </p:nvSpPr>
        <p:spPr>
          <a:xfrm>
            <a:off x="4980477" y="3451992"/>
            <a:ext cx="2005322" cy="1021426"/>
          </a:xfrm>
          <a:custGeom>
            <a:rect b="b" l="l" r="r" t="t"/>
            <a:pathLst>
              <a:path extrusionOk="0" h="2150371" w="4177754">
                <a:moveTo>
                  <a:pt x="0" y="0"/>
                </a:moveTo>
                <a:lnTo>
                  <a:pt x="4177754" y="0"/>
                </a:lnTo>
                <a:lnTo>
                  <a:pt x="4177754" y="2150371"/>
                </a:lnTo>
                <a:lnTo>
                  <a:pt x="0" y="2150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3712235ccfd_0_2908"/>
          <p:cNvSpPr txBox="1"/>
          <p:nvPr/>
        </p:nvSpPr>
        <p:spPr>
          <a:xfrm>
            <a:off x="3857394" y="1523495"/>
            <a:ext cx="6786900" cy="50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 9001: Quality Management System (QMS)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Ensures consistent, high-quality software delivery.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Optimizes processes for continuous improvement.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Enhances customer satisfaction and trust.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 27001: Information Security Management System (ISMS)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Protects sensitive customer data with stringent controls.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Ensures compliance with global data security regulations.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Reduces cybersecurity risks and builds client confidence.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 27701: Privacy Information Management System (PIMS)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Ensures compliance with privacy laws (e.g., GDPR).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Strengthens privacy risk management and data handling.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Boosts customer trust with transparent data protection.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g3712235ccfd_0_2908"/>
          <p:cNvSpPr txBox="1"/>
          <p:nvPr/>
        </p:nvSpPr>
        <p:spPr>
          <a:xfrm>
            <a:off x="183006" y="317787"/>
            <a:ext cx="1182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🚀 Priority to Secure, High-quality Solutions &amp; Data Privacy Compliance</a:t>
            </a:r>
            <a:endParaRPr b="1" i="0" sz="24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01" name="Google Shape;1401;g3712235ccfd_0_29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6832" y="1477633"/>
            <a:ext cx="1187161" cy="170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g3712235ccfd_0_29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7991" y="3188977"/>
            <a:ext cx="1187161" cy="170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Google Shape;1403;g3712235ccfd_0_29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7797" y="5029266"/>
            <a:ext cx="1214102" cy="1702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3712235ccfd_0_2916"/>
          <p:cNvSpPr txBox="1"/>
          <p:nvPr/>
        </p:nvSpPr>
        <p:spPr>
          <a:xfrm>
            <a:off x="3652915" y="1282283"/>
            <a:ext cx="7195200" cy="53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 22301: Business Continuity Management System (BCMS)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Ensures uninterrupted service during disruptions.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Reduces downtime and operational risks.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Demonstrates resilience and crisis readiness.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 20000: IT Service Management (ITSM)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Delivers structured, efficient IT services.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Ensures reliable performance and quality assurance.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Enables measurable service excellence for clients.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CMMI: Capability Maturity Model Integration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Establishes optimized, mature software processes.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Enhances project efficiency and risk management.</a:t>
            </a:r>
            <a:endParaRPr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✔️ Drives continuous innovation and customer-centric development.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g3712235ccfd_0_2916"/>
          <p:cNvSpPr txBox="1"/>
          <p:nvPr/>
        </p:nvSpPr>
        <p:spPr>
          <a:xfrm>
            <a:off x="369760" y="355180"/>
            <a:ext cx="1126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🚀 Surety To Efficient IT Delivery &amp; Structured Process Improvement</a:t>
            </a:r>
            <a:endParaRPr b="1" i="0" sz="24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10" name="Google Shape;1410;g3712235ccfd_0_29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0196" y="4873351"/>
            <a:ext cx="2244453" cy="158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g3712235ccfd_0_29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6875" y="3094892"/>
            <a:ext cx="1118632" cy="158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3712235ccfd_0_29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43964" y="1282283"/>
            <a:ext cx="1211543" cy="170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3712235ccfd_0_2924"/>
          <p:cNvSpPr txBox="1"/>
          <p:nvPr/>
        </p:nvSpPr>
        <p:spPr>
          <a:xfrm>
            <a:off x="312624" y="237207"/>
            <a:ext cx="8364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Servosys </a:t>
            </a:r>
            <a:r>
              <a:rPr i="0" lang="en-US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Differentiators</a:t>
            </a:r>
            <a:endParaRPr i="0" sz="3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18" name="Google Shape;1418;g3712235ccfd_0_2924"/>
          <p:cNvSpPr/>
          <p:nvPr/>
        </p:nvSpPr>
        <p:spPr>
          <a:xfrm>
            <a:off x="1158625" y="1500663"/>
            <a:ext cx="2445900" cy="1899000"/>
          </a:xfrm>
          <a:prstGeom prst="pentagon">
            <a:avLst>
              <a:gd fmla="val 105146" name="hf"/>
              <a:gd fmla="val 110557" name="vf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g3712235ccfd_0_2924"/>
          <p:cNvSpPr/>
          <p:nvPr/>
        </p:nvSpPr>
        <p:spPr>
          <a:xfrm>
            <a:off x="4720650" y="1500663"/>
            <a:ext cx="2445900" cy="1899000"/>
          </a:xfrm>
          <a:prstGeom prst="pentagon">
            <a:avLst>
              <a:gd fmla="val 105146" name="hf"/>
              <a:gd fmla="val 110557" name="vf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g3712235ccfd_0_2924"/>
          <p:cNvSpPr/>
          <p:nvPr/>
        </p:nvSpPr>
        <p:spPr>
          <a:xfrm>
            <a:off x="8282675" y="1537800"/>
            <a:ext cx="2445900" cy="1899000"/>
          </a:xfrm>
          <a:prstGeom prst="pentagon">
            <a:avLst>
              <a:gd fmla="val 105146" name="hf"/>
              <a:gd fmla="val 110557" name="vf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g3712235ccfd_0_2924"/>
          <p:cNvSpPr/>
          <p:nvPr/>
        </p:nvSpPr>
        <p:spPr>
          <a:xfrm>
            <a:off x="2832725" y="4018100"/>
            <a:ext cx="2445900" cy="1899000"/>
          </a:xfrm>
          <a:prstGeom prst="pentagon">
            <a:avLst>
              <a:gd fmla="val 105146" name="hf"/>
              <a:gd fmla="val 110557" name="vf"/>
            </a:avLst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g3712235ccfd_0_2924"/>
          <p:cNvSpPr/>
          <p:nvPr/>
        </p:nvSpPr>
        <p:spPr>
          <a:xfrm>
            <a:off x="6789300" y="4050713"/>
            <a:ext cx="2445900" cy="1899000"/>
          </a:xfrm>
          <a:prstGeom prst="pentagon">
            <a:avLst>
              <a:gd fmla="val 105146" name="hf"/>
              <a:gd fmla="val 110557" name="vf"/>
            </a:avLst>
          </a:prstGeom>
          <a:blipFill rotWithShape="1">
            <a:blip r:embed="rId7">
              <a:alphaModFix/>
            </a:blip>
            <a:stretch>
              <a:fillRect b="989" l="0" r="0" t="3999"/>
            </a:stretch>
          </a:blip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g3712235ccfd_0_2924"/>
          <p:cNvSpPr/>
          <p:nvPr/>
        </p:nvSpPr>
        <p:spPr>
          <a:xfrm>
            <a:off x="1162825" y="3448875"/>
            <a:ext cx="25272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Agile &amp; Dynamic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g3712235ccfd_0_2924"/>
          <p:cNvSpPr/>
          <p:nvPr/>
        </p:nvSpPr>
        <p:spPr>
          <a:xfrm>
            <a:off x="4720650" y="3448875"/>
            <a:ext cx="24459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 Implementers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g3712235ccfd_0_2924"/>
          <p:cNvSpPr/>
          <p:nvPr/>
        </p:nvSpPr>
        <p:spPr>
          <a:xfrm>
            <a:off x="8130275" y="3442800"/>
            <a:ext cx="28455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Modern Technologies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g3712235ccfd_0_2924"/>
          <p:cNvSpPr/>
          <p:nvPr/>
        </p:nvSpPr>
        <p:spPr>
          <a:xfrm>
            <a:off x="2533275" y="5958625"/>
            <a:ext cx="31596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Highly Configurable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g3712235ccfd_0_2924"/>
          <p:cNvSpPr/>
          <p:nvPr/>
        </p:nvSpPr>
        <p:spPr>
          <a:xfrm>
            <a:off x="6436650" y="5951675"/>
            <a:ext cx="3063600" cy="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Loyal Customers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3712235ccfd_0_2938"/>
          <p:cNvSpPr/>
          <p:nvPr/>
        </p:nvSpPr>
        <p:spPr>
          <a:xfrm>
            <a:off x="10833072" y="3316940"/>
            <a:ext cx="51652" cy="823614"/>
          </a:xfrm>
          <a:custGeom>
            <a:rect b="b" l="l" r="r" t="t"/>
            <a:pathLst>
              <a:path extrusionOk="0" h="823614" w="51652">
                <a:moveTo>
                  <a:pt x="0" y="0"/>
                </a:moveTo>
                <a:lnTo>
                  <a:pt x="51652" y="0"/>
                </a:lnTo>
                <a:lnTo>
                  <a:pt x="51652" y="823614"/>
                </a:lnTo>
                <a:lnTo>
                  <a:pt x="0" y="823614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g3712235ccfd_0_2938"/>
          <p:cNvSpPr/>
          <p:nvPr/>
        </p:nvSpPr>
        <p:spPr>
          <a:xfrm>
            <a:off x="9980743" y="1450865"/>
            <a:ext cx="1764445" cy="2088100"/>
          </a:xfrm>
          <a:custGeom>
            <a:rect b="b" l="l" r="r" t="t"/>
            <a:pathLst>
              <a:path extrusionOk="0" h="2088100" w="2088100">
                <a:moveTo>
                  <a:pt x="2088004" y="1043455"/>
                </a:moveTo>
                <a:cubicBezTo>
                  <a:pt x="2088004" y="1620052"/>
                  <a:pt x="1620591" y="2087505"/>
                  <a:pt x="1043993" y="2087505"/>
                </a:cubicBezTo>
                <a:cubicBezTo>
                  <a:pt x="467395" y="2087505"/>
                  <a:pt x="-97" y="1620052"/>
                  <a:pt x="-97" y="1043455"/>
                </a:cubicBezTo>
                <a:cubicBezTo>
                  <a:pt x="-97" y="466857"/>
                  <a:pt x="467355" y="-595"/>
                  <a:pt x="1043914" y="-595"/>
                </a:cubicBezTo>
                <a:cubicBezTo>
                  <a:pt x="1620472" y="-595"/>
                  <a:pt x="2088004" y="466857"/>
                  <a:pt x="2088004" y="104345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5" name="Google Shape;1435;g3712235ccfd_0_2938"/>
          <p:cNvGrpSpPr/>
          <p:nvPr/>
        </p:nvGrpSpPr>
        <p:grpSpPr>
          <a:xfrm>
            <a:off x="413330" y="1450865"/>
            <a:ext cx="9372897" cy="3096635"/>
            <a:chOff x="485774" y="1961124"/>
            <a:chExt cx="11212941" cy="3096635"/>
          </a:xfrm>
        </p:grpSpPr>
        <p:sp>
          <p:nvSpPr>
            <p:cNvPr id="1436" name="Google Shape;1436;g3712235ccfd_0_2938"/>
            <p:cNvSpPr/>
            <p:nvPr/>
          </p:nvSpPr>
          <p:spPr>
            <a:xfrm>
              <a:off x="1503999" y="3782380"/>
              <a:ext cx="45712" cy="846263"/>
            </a:xfrm>
            <a:custGeom>
              <a:rect b="b" l="l" r="r" t="t"/>
              <a:pathLst>
                <a:path extrusionOk="0" h="823614" w="51652">
                  <a:moveTo>
                    <a:pt x="0" y="0"/>
                  </a:moveTo>
                  <a:lnTo>
                    <a:pt x="51652" y="0"/>
                  </a:lnTo>
                  <a:lnTo>
                    <a:pt x="51652" y="823614"/>
                  </a:lnTo>
                  <a:lnTo>
                    <a:pt x="0" y="8236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1437;g3712235ccfd_0_2938"/>
            <p:cNvSpPr/>
            <p:nvPr/>
          </p:nvSpPr>
          <p:spPr>
            <a:xfrm>
              <a:off x="3782576" y="3782381"/>
              <a:ext cx="51652" cy="823614"/>
            </a:xfrm>
            <a:custGeom>
              <a:rect b="b" l="l" r="r" t="t"/>
              <a:pathLst>
                <a:path extrusionOk="0" h="823614" w="51652">
                  <a:moveTo>
                    <a:pt x="0" y="0"/>
                  </a:moveTo>
                  <a:lnTo>
                    <a:pt x="51652" y="0"/>
                  </a:lnTo>
                  <a:lnTo>
                    <a:pt x="51652" y="823614"/>
                  </a:lnTo>
                  <a:lnTo>
                    <a:pt x="0" y="8236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1438;g3712235ccfd_0_2938"/>
            <p:cNvSpPr/>
            <p:nvPr/>
          </p:nvSpPr>
          <p:spPr>
            <a:xfrm>
              <a:off x="6061114" y="3782381"/>
              <a:ext cx="51652" cy="823614"/>
            </a:xfrm>
            <a:custGeom>
              <a:rect b="b" l="l" r="r" t="t"/>
              <a:pathLst>
                <a:path extrusionOk="0" h="823614" w="51652">
                  <a:moveTo>
                    <a:pt x="0" y="0"/>
                  </a:moveTo>
                  <a:lnTo>
                    <a:pt x="51652" y="0"/>
                  </a:lnTo>
                  <a:lnTo>
                    <a:pt x="51652" y="823614"/>
                  </a:lnTo>
                  <a:lnTo>
                    <a:pt x="0" y="8236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g3712235ccfd_0_2938"/>
            <p:cNvSpPr/>
            <p:nvPr/>
          </p:nvSpPr>
          <p:spPr>
            <a:xfrm>
              <a:off x="8339692" y="3782381"/>
              <a:ext cx="51652" cy="823614"/>
            </a:xfrm>
            <a:custGeom>
              <a:rect b="b" l="l" r="r" t="t"/>
              <a:pathLst>
                <a:path extrusionOk="0" h="823614" w="51652">
                  <a:moveTo>
                    <a:pt x="0" y="0"/>
                  </a:moveTo>
                  <a:lnTo>
                    <a:pt x="51652" y="0"/>
                  </a:lnTo>
                  <a:lnTo>
                    <a:pt x="51652" y="823614"/>
                  </a:lnTo>
                  <a:lnTo>
                    <a:pt x="0" y="8236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g3712235ccfd_0_2938"/>
            <p:cNvSpPr/>
            <p:nvPr/>
          </p:nvSpPr>
          <p:spPr>
            <a:xfrm>
              <a:off x="10628839" y="3833239"/>
              <a:ext cx="51652" cy="823614"/>
            </a:xfrm>
            <a:custGeom>
              <a:rect b="b" l="l" r="r" t="t"/>
              <a:pathLst>
                <a:path extrusionOk="0" h="823614" w="51652">
                  <a:moveTo>
                    <a:pt x="0" y="0"/>
                  </a:moveTo>
                  <a:lnTo>
                    <a:pt x="51652" y="0"/>
                  </a:lnTo>
                  <a:lnTo>
                    <a:pt x="51652" y="823614"/>
                  </a:lnTo>
                  <a:lnTo>
                    <a:pt x="0" y="82361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g3712235ccfd_0_2938"/>
            <p:cNvSpPr/>
            <p:nvPr/>
          </p:nvSpPr>
          <p:spPr>
            <a:xfrm>
              <a:off x="485774" y="1961124"/>
              <a:ext cx="2088100" cy="2088100"/>
            </a:xfrm>
            <a:custGeom>
              <a:rect b="b" l="l" r="r" t="t"/>
              <a:pathLst>
                <a:path extrusionOk="0" h="2088100" w="2088100">
                  <a:moveTo>
                    <a:pt x="2088004" y="1043455"/>
                  </a:moveTo>
                  <a:cubicBezTo>
                    <a:pt x="2088004" y="1620052"/>
                    <a:pt x="1620591" y="2087505"/>
                    <a:pt x="1043993" y="2087505"/>
                  </a:cubicBezTo>
                  <a:cubicBezTo>
                    <a:pt x="467396" y="2087505"/>
                    <a:pt x="-97" y="1620052"/>
                    <a:pt x="-97" y="1043455"/>
                  </a:cubicBezTo>
                  <a:cubicBezTo>
                    <a:pt x="-97" y="466857"/>
                    <a:pt x="467356" y="-595"/>
                    <a:pt x="1043993" y="-595"/>
                  </a:cubicBezTo>
                  <a:cubicBezTo>
                    <a:pt x="1620631" y="-595"/>
                    <a:pt x="2088004" y="466857"/>
                    <a:pt x="2088004" y="10434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g3712235ccfd_0_2938"/>
            <p:cNvSpPr/>
            <p:nvPr/>
          </p:nvSpPr>
          <p:spPr>
            <a:xfrm>
              <a:off x="2738442" y="1961124"/>
              <a:ext cx="2088100" cy="2088100"/>
            </a:xfrm>
            <a:custGeom>
              <a:rect b="b" l="l" r="r" t="t"/>
              <a:pathLst>
                <a:path extrusionOk="0" h="2088100" w="2088100">
                  <a:moveTo>
                    <a:pt x="2088004" y="1043455"/>
                  </a:moveTo>
                  <a:cubicBezTo>
                    <a:pt x="2088004" y="1620052"/>
                    <a:pt x="1620551" y="2087505"/>
                    <a:pt x="1043954" y="2087505"/>
                  </a:cubicBezTo>
                  <a:cubicBezTo>
                    <a:pt x="467356" y="2087505"/>
                    <a:pt x="-97" y="1620052"/>
                    <a:pt x="-97" y="1043455"/>
                  </a:cubicBezTo>
                  <a:cubicBezTo>
                    <a:pt x="-97" y="466857"/>
                    <a:pt x="467316" y="-595"/>
                    <a:pt x="1043954" y="-595"/>
                  </a:cubicBezTo>
                  <a:cubicBezTo>
                    <a:pt x="1620591" y="-595"/>
                    <a:pt x="2088004" y="466857"/>
                    <a:pt x="2088004" y="10434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g3712235ccfd_0_2938"/>
            <p:cNvSpPr/>
            <p:nvPr/>
          </p:nvSpPr>
          <p:spPr>
            <a:xfrm>
              <a:off x="5048373" y="1961124"/>
              <a:ext cx="2087941" cy="2088100"/>
            </a:xfrm>
            <a:custGeom>
              <a:rect b="b" l="l" r="r" t="t"/>
              <a:pathLst>
                <a:path extrusionOk="0" h="2088100" w="2087941">
                  <a:moveTo>
                    <a:pt x="2087845" y="1043455"/>
                  </a:moveTo>
                  <a:cubicBezTo>
                    <a:pt x="2087845" y="1620052"/>
                    <a:pt x="1620432" y="2087505"/>
                    <a:pt x="1043795" y="2087505"/>
                  </a:cubicBezTo>
                  <a:cubicBezTo>
                    <a:pt x="467157" y="2087505"/>
                    <a:pt x="-97" y="1620052"/>
                    <a:pt x="-97" y="1043455"/>
                  </a:cubicBezTo>
                  <a:cubicBezTo>
                    <a:pt x="-97" y="466857"/>
                    <a:pt x="467316" y="-595"/>
                    <a:pt x="1043954" y="-595"/>
                  </a:cubicBezTo>
                  <a:cubicBezTo>
                    <a:pt x="1620591" y="-595"/>
                    <a:pt x="2087845" y="466857"/>
                    <a:pt x="2087845" y="10434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g3712235ccfd_0_2938"/>
            <p:cNvSpPr/>
            <p:nvPr/>
          </p:nvSpPr>
          <p:spPr>
            <a:xfrm>
              <a:off x="7329415" y="1961124"/>
              <a:ext cx="2088099" cy="2088100"/>
            </a:xfrm>
            <a:custGeom>
              <a:rect b="b" l="l" r="r" t="t"/>
              <a:pathLst>
                <a:path extrusionOk="0" h="2088100" w="2088099">
                  <a:moveTo>
                    <a:pt x="2088003" y="1043455"/>
                  </a:moveTo>
                  <a:cubicBezTo>
                    <a:pt x="2088003" y="1620052"/>
                    <a:pt x="1620591" y="2087505"/>
                    <a:pt x="1043954" y="2087505"/>
                  </a:cubicBezTo>
                  <a:cubicBezTo>
                    <a:pt x="467316" y="2087505"/>
                    <a:pt x="-97" y="1620052"/>
                    <a:pt x="-97" y="1043455"/>
                  </a:cubicBezTo>
                  <a:cubicBezTo>
                    <a:pt x="-97" y="466857"/>
                    <a:pt x="467356" y="-595"/>
                    <a:pt x="1043954" y="-595"/>
                  </a:cubicBezTo>
                  <a:cubicBezTo>
                    <a:pt x="1620551" y="-595"/>
                    <a:pt x="2088003" y="466857"/>
                    <a:pt x="2088003" y="10434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g3712235ccfd_0_2938"/>
            <p:cNvSpPr/>
            <p:nvPr/>
          </p:nvSpPr>
          <p:spPr>
            <a:xfrm>
              <a:off x="9610615" y="1961124"/>
              <a:ext cx="2088100" cy="2088100"/>
            </a:xfrm>
            <a:custGeom>
              <a:rect b="b" l="l" r="r" t="t"/>
              <a:pathLst>
                <a:path extrusionOk="0" h="2088100" w="2088100">
                  <a:moveTo>
                    <a:pt x="2088004" y="1043455"/>
                  </a:moveTo>
                  <a:cubicBezTo>
                    <a:pt x="2088004" y="1620052"/>
                    <a:pt x="1620591" y="2087505"/>
                    <a:pt x="1043993" y="2087505"/>
                  </a:cubicBezTo>
                  <a:cubicBezTo>
                    <a:pt x="467395" y="2087505"/>
                    <a:pt x="-97" y="1620052"/>
                    <a:pt x="-97" y="1043455"/>
                  </a:cubicBezTo>
                  <a:cubicBezTo>
                    <a:pt x="-97" y="466857"/>
                    <a:pt x="467355" y="-595"/>
                    <a:pt x="1043914" y="-595"/>
                  </a:cubicBezTo>
                  <a:cubicBezTo>
                    <a:pt x="1620472" y="-595"/>
                    <a:pt x="2088004" y="466857"/>
                    <a:pt x="2088004" y="10434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63500" sx="102000" rotWithShape="0" algn="ctr" sy="102000">
                <a:srgbClr val="000000">
                  <a:alpha val="2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g3712235ccfd_0_2938"/>
            <p:cNvSpPr/>
            <p:nvPr/>
          </p:nvSpPr>
          <p:spPr>
            <a:xfrm>
              <a:off x="672527" y="2114412"/>
              <a:ext cx="1710225" cy="1059635"/>
            </a:xfrm>
            <a:custGeom>
              <a:rect b="b" l="l" r="r" t="t"/>
              <a:pathLst>
                <a:path extrusionOk="0" h="1046553" w="1781484">
                  <a:moveTo>
                    <a:pt x="1781388" y="890167"/>
                  </a:moveTo>
                  <a:cubicBezTo>
                    <a:pt x="1781388" y="398199"/>
                    <a:pt x="1382593" y="-595"/>
                    <a:pt x="890626" y="-595"/>
                  </a:cubicBezTo>
                  <a:cubicBezTo>
                    <a:pt x="398658" y="-595"/>
                    <a:pt x="-97" y="398199"/>
                    <a:pt x="-97" y="890167"/>
                  </a:cubicBezTo>
                  <a:cubicBezTo>
                    <a:pt x="-97" y="898670"/>
                    <a:pt x="-97" y="907093"/>
                    <a:pt x="261" y="915516"/>
                  </a:cubicBezTo>
                  <a:lnTo>
                    <a:pt x="799281" y="915516"/>
                  </a:lnTo>
                  <a:lnTo>
                    <a:pt x="891142" y="1045958"/>
                  </a:lnTo>
                  <a:lnTo>
                    <a:pt x="982726" y="915516"/>
                  </a:lnTo>
                  <a:lnTo>
                    <a:pt x="1780991" y="915516"/>
                  </a:lnTo>
                  <a:cubicBezTo>
                    <a:pt x="1781229" y="907093"/>
                    <a:pt x="1781388" y="898670"/>
                    <a:pt x="1781388" y="890167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60997" l="0" r="0" t="-36987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g3712235ccfd_0_2938"/>
            <p:cNvSpPr/>
            <p:nvPr/>
          </p:nvSpPr>
          <p:spPr>
            <a:xfrm>
              <a:off x="2920302" y="2114412"/>
              <a:ext cx="1781484" cy="1046553"/>
            </a:xfrm>
            <a:custGeom>
              <a:rect b="b" l="l" r="r" t="t"/>
              <a:pathLst>
                <a:path extrusionOk="0" h="1046553" w="1781484">
                  <a:moveTo>
                    <a:pt x="1781388" y="890167"/>
                  </a:moveTo>
                  <a:cubicBezTo>
                    <a:pt x="1781388" y="398199"/>
                    <a:pt x="1382593" y="-595"/>
                    <a:pt x="890666" y="-595"/>
                  </a:cubicBezTo>
                  <a:cubicBezTo>
                    <a:pt x="398738" y="-595"/>
                    <a:pt x="-97" y="398199"/>
                    <a:pt x="-97" y="890167"/>
                  </a:cubicBezTo>
                  <a:cubicBezTo>
                    <a:pt x="-97" y="898670"/>
                    <a:pt x="-97" y="907093"/>
                    <a:pt x="261" y="915516"/>
                  </a:cubicBezTo>
                  <a:lnTo>
                    <a:pt x="799281" y="915516"/>
                  </a:lnTo>
                  <a:lnTo>
                    <a:pt x="891182" y="1045958"/>
                  </a:lnTo>
                  <a:lnTo>
                    <a:pt x="982567" y="915516"/>
                  </a:lnTo>
                  <a:lnTo>
                    <a:pt x="1780832" y="915516"/>
                  </a:lnTo>
                  <a:cubicBezTo>
                    <a:pt x="1781229" y="907093"/>
                    <a:pt x="1781388" y="898670"/>
                    <a:pt x="1781388" y="890167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9988" l="-19998" r="-19988" t="-19998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1448;g3712235ccfd_0_2938"/>
            <p:cNvSpPr/>
            <p:nvPr/>
          </p:nvSpPr>
          <p:spPr>
            <a:xfrm>
              <a:off x="5201503" y="2114412"/>
              <a:ext cx="1781484" cy="1046553"/>
            </a:xfrm>
            <a:custGeom>
              <a:rect b="b" l="l" r="r" t="t"/>
              <a:pathLst>
                <a:path extrusionOk="0" h="1046553" w="1781484">
                  <a:moveTo>
                    <a:pt x="1781388" y="890167"/>
                  </a:moveTo>
                  <a:cubicBezTo>
                    <a:pt x="1781388" y="398199"/>
                    <a:pt x="1382593" y="-595"/>
                    <a:pt x="890665" y="-595"/>
                  </a:cubicBezTo>
                  <a:cubicBezTo>
                    <a:pt x="398738" y="-595"/>
                    <a:pt x="-97" y="398199"/>
                    <a:pt x="-97" y="890167"/>
                  </a:cubicBezTo>
                  <a:cubicBezTo>
                    <a:pt x="-97" y="898670"/>
                    <a:pt x="-97" y="907093"/>
                    <a:pt x="301" y="915516"/>
                  </a:cubicBezTo>
                  <a:lnTo>
                    <a:pt x="799320" y="915516"/>
                  </a:lnTo>
                  <a:lnTo>
                    <a:pt x="891182" y="1045958"/>
                  </a:lnTo>
                  <a:lnTo>
                    <a:pt x="982567" y="915516"/>
                  </a:lnTo>
                  <a:lnTo>
                    <a:pt x="1780872" y="915516"/>
                  </a:lnTo>
                  <a:cubicBezTo>
                    <a:pt x="1781229" y="907093"/>
                    <a:pt x="1781388" y="898670"/>
                    <a:pt x="1781388" y="890167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1449;g3712235ccfd_0_2938"/>
            <p:cNvSpPr/>
            <p:nvPr/>
          </p:nvSpPr>
          <p:spPr>
            <a:xfrm>
              <a:off x="7482703" y="2114412"/>
              <a:ext cx="1781484" cy="1046553"/>
            </a:xfrm>
            <a:custGeom>
              <a:rect b="b" l="l" r="r" t="t"/>
              <a:pathLst>
                <a:path extrusionOk="0" h="1046553" w="1781484">
                  <a:moveTo>
                    <a:pt x="1781388" y="890167"/>
                  </a:moveTo>
                  <a:cubicBezTo>
                    <a:pt x="1781388" y="398199"/>
                    <a:pt x="1382593" y="-595"/>
                    <a:pt x="890666" y="-595"/>
                  </a:cubicBezTo>
                  <a:cubicBezTo>
                    <a:pt x="398738" y="-595"/>
                    <a:pt x="-97" y="398199"/>
                    <a:pt x="-97" y="890167"/>
                  </a:cubicBezTo>
                  <a:cubicBezTo>
                    <a:pt x="-97" y="898670"/>
                    <a:pt x="-97" y="907093"/>
                    <a:pt x="301" y="915516"/>
                  </a:cubicBezTo>
                  <a:lnTo>
                    <a:pt x="799320" y="915516"/>
                  </a:lnTo>
                  <a:lnTo>
                    <a:pt x="891182" y="1045958"/>
                  </a:lnTo>
                  <a:lnTo>
                    <a:pt x="982567" y="915516"/>
                  </a:lnTo>
                  <a:lnTo>
                    <a:pt x="1781189" y="915516"/>
                  </a:lnTo>
                  <a:cubicBezTo>
                    <a:pt x="1781189" y="907093"/>
                    <a:pt x="1781388" y="898670"/>
                    <a:pt x="1781388" y="890167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29989" l="0" r="0" t="-14999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1450;g3712235ccfd_0_2938"/>
            <p:cNvSpPr/>
            <p:nvPr/>
          </p:nvSpPr>
          <p:spPr>
            <a:xfrm>
              <a:off x="9763943" y="2114412"/>
              <a:ext cx="1781484" cy="1046553"/>
            </a:xfrm>
            <a:custGeom>
              <a:rect b="b" l="l" r="r" t="t"/>
              <a:pathLst>
                <a:path extrusionOk="0" h="1046553" w="1781484">
                  <a:moveTo>
                    <a:pt x="1781388" y="890167"/>
                  </a:moveTo>
                  <a:cubicBezTo>
                    <a:pt x="1781388" y="398199"/>
                    <a:pt x="1382593" y="-595"/>
                    <a:pt x="890665" y="-595"/>
                  </a:cubicBezTo>
                  <a:cubicBezTo>
                    <a:pt x="398737" y="-595"/>
                    <a:pt x="-97" y="398199"/>
                    <a:pt x="-97" y="890167"/>
                  </a:cubicBezTo>
                  <a:cubicBezTo>
                    <a:pt x="-97" y="898670"/>
                    <a:pt x="-97" y="907093"/>
                    <a:pt x="260" y="915516"/>
                  </a:cubicBezTo>
                  <a:lnTo>
                    <a:pt x="799201" y="915516"/>
                  </a:lnTo>
                  <a:lnTo>
                    <a:pt x="891063" y="1045958"/>
                  </a:lnTo>
                  <a:lnTo>
                    <a:pt x="982646" y="915516"/>
                  </a:lnTo>
                  <a:lnTo>
                    <a:pt x="1780991" y="915516"/>
                  </a:lnTo>
                  <a:cubicBezTo>
                    <a:pt x="1781229" y="907093"/>
                    <a:pt x="1781388" y="898670"/>
                    <a:pt x="1781388" y="890167"/>
                  </a:cubicBez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12999" l="0" r="0" t="1999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Google Shape;1451;g3712235ccfd_0_2938"/>
            <p:cNvSpPr/>
            <p:nvPr/>
          </p:nvSpPr>
          <p:spPr>
            <a:xfrm>
              <a:off x="639062" y="4611757"/>
              <a:ext cx="1781484" cy="51572"/>
            </a:xfrm>
            <a:custGeom>
              <a:rect b="b" l="l" r="r" t="t"/>
              <a:pathLst>
                <a:path extrusionOk="0" h="51572" w="1781484">
                  <a:moveTo>
                    <a:pt x="0" y="0"/>
                  </a:moveTo>
                  <a:lnTo>
                    <a:pt x="1781485" y="0"/>
                  </a:lnTo>
                  <a:lnTo>
                    <a:pt x="1781485" y="51573"/>
                  </a:lnTo>
                  <a:lnTo>
                    <a:pt x="0" y="515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g3712235ccfd_0_2938"/>
            <p:cNvSpPr/>
            <p:nvPr/>
          </p:nvSpPr>
          <p:spPr>
            <a:xfrm>
              <a:off x="2946168" y="4611757"/>
              <a:ext cx="1781484" cy="51572"/>
            </a:xfrm>
            <a:custGeom>
              <a:rect b="b" l="l" r="r" t="t"/>
              <a:pathLst>
                <a:path extrusionOk="0" h="51572" w="1781484">
                  <a:moveTo>
                    <a:pt x="0" y="0"/>
                  </a:moveTo>
                  <a:lnTo>
                    <a:pt x="1781485" y="0"/>
                  </a:lnTo>
                  <a:lnTo>
                    <a:pt x="1781485" y="51573"/>
                  </a:lnTo>
                  <a:lnTo>
                    <a:pt x="0" y="515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g3712235ccfd_0_2938"/>
            <p:cNvSpPr/>
            <p:nvPr/>
          </p:nvSpPr>
          <p:spPr>
            <a:xfrm>
              <a:off x="5253274" y="4611757"/>
              <a:ext cx="1781484" cy="51572"/>
            </a:xfrm>
            <a:custGeom>
              <a:rect b="b" l="l" r="r" t="t"/>
              <a:pathLst>
                <a:path extrusionOk="0" h="51572" w="1781484">
                  <a:moveTo>
                    <a:pt x="0" y="0"/>
                  </a:moveTo>
                  <a:lnTo>
                    <a:pt x="1781485" y="0"/>
                  </a:lnTo>
                  <a:lnTo>
                    <a:pt x="1781485" y="51573"/>
                  </a:lnTo>
                  <a:lnTo>
                    <a:pt x="0" y="5157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1454;g3712235ccfd_0_2938"/>
            <p:cNvSpPr/>
            <p:nvPr/>
          </p:nvSpPr>
          <p:spPr>
            <a:xfrm>
              <a:off x="7560379" y="4611757"/>
              <a:ext cx="1781484" cy="51572"/>
            </a:xfrm>
            <a:custGeom>
              <a:rect b="b" l="l" r="r" t="t"/>
              <a:pathLst>
                <a:path extrusionOk="0" h="51572" w="1781484">
                  <a:moveTo>
                    <a:pt x="0" y="0"/>
                  </a:moveTo>
                  <a:lnTo>
                    <a:pt x="1781486" y="0"/>
                  </a:lnTo>
                  <a:lnTo>
                    <a:pt x="1781486" y="51573"/>
                  </a:lnTo>
                  <a:lnTo>
                    <a:pt x="1" y="515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g3712235ccfd_0_2938"/>
            <p:cNvSpPr/>
            <p:nvPr/>
          </p:nvSpPr>
          <p:spPr>
            <a:xfrm>
              <a:off x="9763903" y="4611757"/>
              <a:ext cx="1781484" cy="51572"/>
            </a:xfrm>
            <a:custGeom>
              <a:rect b="b" l="l" r="r" t="t"/>
              <a:pathLst>
                <a:path extrusionOk="0" h="51572" w="1781484">
                  <a:moveTo>
                    <a:pt x="0" y="0"/>
                  </a:moveTo>
                  <a:lnTo>
                    <a:pt x="1781485" y="0"/>
                  </a:lnTo>
                  <a:lnTo>
                    <a:pt x="1781485" y="51573"/>
                  </a:lnTo>
                  <a:lnTo>
                    <a:pt x="0" y="515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g3712235ccfd_0_2938"/>
            <p:cNvSpPr txBox="1"/>
            <p:nvPr/>
          </p:nvSpPr>
          <p:spPr>
            <a:xfrm>
              <a:off x="587053" y="4780859"/>
              <a:ext cx="19644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g3712235ccfd_0_2938"/>
            <p:cNvSpPr txBox="1"/>
            <p:nvPr/>
          </p:nvSpPr>
          <p:spPr>
            <a:xfrm>
              <a:off x="5075636" y="4780859"/>
              <a:ext cx="2305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g3712235ccfd_0_2938"/>
            <p:cNvSpPr txBox="1"/>
            <p:nvPr/>
          </p:nvSpPr>
          <p:spPr>
            <a:xfrm>
              <a:off x="7469083" y="4780859"/>
              <a:ext cx="1791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459;g3712235ccfd_0_2938"/>
            <p:cNvSpPr txBox="1"/>
            <p:nvPr/>
          </p:nvSpPr>
          <p:spPr>
            <a:xfrm>
              <a:off x="9762284" y="4780859"/>
              <a:ext cx="1791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460;g3712235ccfd_0_2938"/>
            <p:cNvSpPr txBox="1"/>
            <p:nvPr/>
          </p:nvSpPr>
          <p:spPr>
            <a:xfrm>
              <a:off x="2770553" y="3141286"/>
              <a:ext cx="20190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Credit</a:t>
              </a:r>
              <a:endPara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Bureau 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461;g3712235ccfd_0_2938"/>
            <p:cNvSpPr txBox="1"/>
            <p:nvPr/>
          </p:nvSpPr>
          <p:spPr>
            <a:xfrm>
              <a:off x="5351801" y="3147681"/>
              <a:ext cx="1566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CBS, LMS, CRM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462;g3712235ccfd_0_2938"/>
            <p:cNvSpPr txBox="1"/>
            <p:nvPr/>
          </p:nvSpPr>
          <p:spPr>
            <a:xfrm>
              <a:off x="7220714" y="3155239"/>
              <a:ext cx="23055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Bank Statement, ITR, eSign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463;g3712235ccfd_0_2938"/>
            <p:cNvSpPr txBox="1"/>
            <p:nvPr/>
          </p:nvSpPr>
          <p:spPr>
            <a:xfrm>
              <a:off x="9871325" y="3147681"/>
              <a:ext cx="1566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Fraud &amp; </a:t>
              </a:r>
              <a:endPara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AML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4" name="Google Shape;1464;g3712235ccfd_0_2938"/>
          <p:cNvSpPr/>
          <p:nvPr/>
        </p:nvSpPr>
        <p:spPr>
          <a:xfrm>
            <a:off x="10141928" y="1617216"/>
            <a:ext cx="1434095" cy="1046553"/>
          </a:xfrm>
          <a:custGeom>
            <a:rect b="b" l="l" r="r" t="t"/>
            <a:pathLst>
              <a:path extrusionOk="0" h="1046553" w="1781484">
                <a:moveTo>
                  <a:pt x="1781388" y="890167"/>
                </a:moveTo>
                <a:cubicBezTo>
                  <a:pt x="1781388" y="398199"/>
                  <a:pt x="1382593" y="-595"/>
                  <a:pt x="890665" y="-595"/>
                </a:cubicBezTo>
                <a:cubicBezTo>
                  <a:pt x="398737" y="-595"/>
                  <a:pt x="-97" y="398199"/>
                  <a:pt x="-97" y="890167"/>
                </a:cubicBezTo>
                <a:cubicBezTo>
                  <a:pt x="-97" y="898670"/>
                  <a:pt x="-97" y="907093"/>
                  <a:pt x="260" y="915516"/>
                </a:cubicBezTo>
                <a:lnTo>
                  <a:pt x="799201" y="915516"/>
                </a:lnTo>
                <a:lnTo>
                  <a:pt x="891063" y="1045958"/>
                </a:lnTo>
                <a:lnTo>
                  <a:pt x="982646" y="915516"/>
                </a:lnTo>
                <a:lnTo>
                  <a:pt x="1780991" y="915516"/>
                </a:lnTo>
                <a:cubicBezTo>
                  <a:pt x="1781229" y="907093"/>
                  <a:pt x="1781388" y="898670"/>
                  <a:pt x="1781388" y="890167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19999" r="-20988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g3712235ccfd_0_2938"/>
          <p:cNvSpPr/>
          <p:nvPr/>
        </p:nvSpPr>
        <p:spPr>
          <a:xfrm>
            <a:off x="10159549" y="4101503"/>
            <a:ext cx="1416280" cy="39066"/>
          </a:xfrm>
          <a:custGeom>
            <a:rect b="b" l="l" r="r" t="t"/>
            <a:pathLst>
              <a:path extrusionOk="0" h="51572" w="1781484">
                <a:moveTo>
                  <a:pt x="0" y="0"/>
                </a:moveTo>
                <a:lnTo>
                  <a:pt x="1781485" y="0"/>
                </a:lnTo>
                <a:lnTo>
                  <a:pt x="1781485" y="51573"/>
                </a:lnTo>
                <a:lnTo>
                  <a:pt x="0" y="5157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Google Shape;1466;g3712235ccfd_0_2938"/>
          <p:cNvSpPr/>
          <p:nvPr/>
        </p:nvSpPr>
        <p:spPr>
          <a:xfrm>
            <a:off x="575500" y="2613249"/>
            <a:ext cx="14157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KYC Integrations</a:t>
            </a:r>
            <a:endParaRPr b="0" i="0" sz="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7" name="Google Shape;1467;g3712235ccfd_0_2938"/>
          <p:cNvSpPr txBox="1"/>
          <p:nvPr/>
        </p:nvSpPr>
        <p:spPr>
          <a:xfrm>
            <a:off x="10147991" y="2650706"/>
            <a:ext cx="1452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Integrations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Google Shape;1468;g3712235ccfd_0_2938"/>
          <p:cNvSpPr txBox="1"/>
          <p:nvPr/>
        </p:nvSpPr>
        <p:spPr>
          <a:xfrm>
            <a:off x="413330" y="282302"/>
            <a:ext cx="1056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Integrations: Seamless 3</a:t>
            </a:r>
            <a:r>
              <a:rPr b="1" baseline="30000"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rd</a:t>
            </a:r>
            <a:r>
              <a:rPr b="1"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Party Apps </a:t>
            </a:r>
            <a:endParaRPr b="0" i="0" sz="3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9" name="Google Shape;1469;g3712235ccfd_0_2938"/>
          <p:cNvSpPr/>
          <p:nvPr/>
        </p:nvSpPr>
        <p:spPr>
          <a:xfrm>
            <a:off x="2373675" y="4248980"/>
            <a:ext cx="1597500" cy="1557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TransUnion, Equifax, Highmark, Experian</a:t>
            </a:r>
            <a:endParaRPr/>
          </a:p>
        </p:txBody>
      </p:sp>
      <p:sp>
        <p:nvSpPr>
          <p:cNvPr id="1470" name="Google Shape;1470;g3712235ccfd_0_2938"/>
          <p:cNvSpPr/>
          <p:nvPr/>
        </p:nvSpPr>
        <p:spPr>
          <a:xfrm>
            <a:off x="446950" y="4257330"/>
            <a:ext cx="1597500" cy="1557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UIDAI, NSDL, CERSAI, Mantra, BSmart, Velti, Aruhat, Posidex 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g3712235ccfd_0_2938"/>
          <p:cNvSpPr/>
          <p:nvPr/>
        </p:nvSpPr>
        <p:spPr>
          <a:xfrm>
            <a:off x="4314225" y="4257330"/>
            <a:ext cx="1597500" cy="1557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Finacle, Flexcube FIS - Profile,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FinnOne,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Craft Silicon, Qualtech, SFDC, CRMNEXT, Clover</a:t>
            </a:r>
            <a:endParaRPr/>
          </a:p>
        </p:txBody>
      </p:sp>
      <p:sp>
        <p:nvSpPr>
          <p:cNvPr id="1472" name="Google Shape;1472;g3712235ccfd_0_2938"/>
          <p:cNvSpPr/>
          <p:nvPr/>
        </p:nvSpPr>
        <p:spPr>
          <a:xfrm>
            <a:off x="6220874" y="4253705"/>
            <a:ext cx="1597500" cy="1557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Perfios/ Karza, Meganet, Signzy, Digio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Google Shape;1473;g3712235ccfd_0_2938"/>
          <p:cNvSpPr/>
          <p:nvPr/>
        </p:nvSpPr>
        <p:spPr>
          <a:xfrm>
            <a:off x="8128099" y="4267405"/>
            <a:ext cx="1597500" cy="1557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Experian, Hunter, Saraansh,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Probe-42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4" name="Google Shape;1474;g3712235ccfd_0_2938"/>
          <p:cNvSpPr/>
          <p:nvPr/>
        </p:nvSpPr>
        <p:spPr>
          <a:xfrm>
            <a:off x="10082776" y="4270406"/>
            <a:ext cx="1597500" cy="1557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Amazon, Hitachi, Google, SquareYard, Finex, Salesforce</a:t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g3712235ccfd_0_2938"/>
          <p:cNvSpPr txBox="1"/>
          <p:nvPr/>
        </p:nvSpPr>
        <p:spPr>
          <a:xfrm>
            <a:off x="343675" y="6241950"/>
            <a:ext cx="11408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Integration Types:</a:t>
            </a:r>
            <a:r>
              <a:rPr b="1" i="0" lang="en-US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0" i="0" lang="en-US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API, DB-Link, SFTP, Flat File, Enterprise Service Bus (ESB), Oracle Service Bus (OSB), LDAP, SSO</a:t>
            </a:r>
            <a:endParaRPr b="0" i="0" sz="16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g33b517160e8_0_69"/>
          <p:cNvGrpSpPr/>
          <p:nvPr/>
        </p:nvGrpSpPr>
        <p:grpSpPr>
          <a:xfrm>
            <a:off x="893676" y="2248350"/>
            <a:ext cx="4651370" cy="3340934"/>
            <a:chOff x="0" y="5"/>
            <a:chExt cx="8553458" cy="5302228"/>
          </a:xfrm>
        </p:grpSpPr>
        <p:grpSp>
          <p:nvGrpSpPr>
            <p:cNvPr id="385" name="Google Shape;385;g33b517160e8_0_69"/>
            <p:cNvGrpSpPr/>
            <p:nvPr/>
          </p:nvGrpSpPr>
          <p:grpSpPr>
            <a:xfrm>
              <a:off x="0" y="215959"/>
              <a:ext cx="8553458" cy="4906160"/>
              <a:chOff x="0" y="0"/>
              <a:chExt cx="7981950" cy="4578350"/>
            </a:xfrm>
          </p:grpSpPr>
          <p:sp>
            <p:nvSpPr>
              <p:cNvPr id="386" name="Google Shape;386;g33b517160e8_0_69"/>
              <p:cNvSpPr/>
              <p:nvPr/>
            </p:nvSpPr>
            <p:spPr>
              <a:xfrm>
                <a:off x="765810" y="21590"/>
                <a:ext cx="6451600" cy="4326890"/>
              </a:xfrm>
              <a:custGeom>
                <a:rect b="b" l="l" r="r" t="t"/>
                <a:pathLst>
                  <a:path extrusionOk="0" h="4326890" w="6451600">
                    <a:moveTo>
                      <a:pt x="6224270" y="0"/>
                    </a:moveTo>
                    <a:lnTo>
                      <a:pt x="226060" y="0"/>
                    </a:lnTo>
                    <a:cubicBezTo>
                      <a:pt x="101600" y="0"/>
                      <a:pt x="0" y="101600"/>
                      <a:pt x="0" y="226060"/>
                    </a:cubicBezTo>
                    <a:lnTo>
                      <a:pt x="0" y="4326890"/>
                    </a:lnTo>
                    <a:lnTo>
                      <a:pt x="6451601" y="4326890"/>
                    </a:lnTo>
                    <a:lnTo>
                      <a:pt x="6451601" y="226060"/>
                    </a:lnTo>
                    <a:cubicBezTo>
                      <a:pt x="6450331" y="101600"/>
                      <a:pt x="6348731" y="0"/>
                      <a:pt x="6224270" y="0"/>
                    </a:cubicBezTo>
                    <a:close/>
                    <a:moveTo>
                      <a:pt x="6252210" y="4043680"/>
                    </a:moveTo>
                    <a:lnTo>
                      <a:pt x="196851" y="4043680"/>
                    </a:lnTo>
                    <a:lnTo>
                      <a:pt x="196851" y="255270"/>
                    </a:lnTo>
                    <a:lnTo>
                      <a:pt x="6252210" y="255270"/>
                    </a:lnTo>
                    <a:lnTo>
                      <a:pt x="6252210" y="40436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60950" lIns="60950" spcFirstLastPara="1" rIns="60950" wrap="square" tIns="60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g33b517160e8_0_69"/>
              <p:cNvSpPr/>
              <p:nvPr/>
            </p:nvSpPr>
            <p:spPr>
              <a:xfrm>
                <a:off x="0" y="0"/>
                <a:ext cx="7981950" cy="4542790"/>
              </a:xfrm>
              <a:custGeom>
                <a:rect b="b" l="l" r="r" t="t"/>
                <a:pathLst>
                  <a:path extrusionOk="0" h="4542790" w="7981950">
                    <a:moveTo>
                      <a:pt x="7239000" y="4348480"/>
                    </a:moveTo>
                    <a:lnTo>
                      <a:pt x="7239000" y="243840"/>
                    </a:lnTo>
                    <a:cubicBezTo>
                      <a:pt x="7239000" y="109220"/>
                      <a:pt x="7129780" y="0"/>
                      <a:pt x="6995160" y="0"/>
                    </a:cubicBezTo>
                    <a:lnTo>
                      <a:pt x="985520" y="0"/>
                    </a:lnTo>
                    <a:cubicBezTo>
                      <a:pt x="852170" y="0"/>
                      <a:pt x="742950" y="109220"/>
                      <a:pt x="742950" y="243840"/>
                    </a:cubicBezTo>
                    <a:lnTo>
                      <a:pt x="742950" y="4349750"/>
                    </a:lnTo>
                    <a:lnTo>
                      <a:pt x="0" y="4349750"/>
                    </a:lnTo>
                    <a:lnTo>
                      <a:pt x="0" y="4447540"/>
                    </a:lnTo>
                    <a:cubicBezTo>
                      <a:pt x="0" y="4500880"/>
                      <a:pt x="43180" y="4542790"/>
                      <a:pt x="95250" y="4542790"/>
                    </a:cubicBezTo>
                    <a:lnTo>
                      <a:pt x="7886700" y="4542790"/>
                    </a:lnTo>
                    <a:cubicBezTo>
                      <a:pt x="7940040" y="4542790"/>
                      <a:pt x="7981950" y="4499610"/>
                      <a:pt x="7981950" y="4447540"/>
                    </a:cubicBezTo>
                    <a:lnTo>
                      <a:pt x="7981950" y="4349750"/>
                    </a:lnTo>
                    <a:lnTo>
                      <a:pt x="7239000" y="4349750"/>
                    </a:lnTo>
                    <a:close/>
                    <a:moveTo>
                      <a:pt x="4519930" y="4348480"/>
                    </a:moveTo>
                    <a:lnTo>
                      <a:pt x="4519930" y="4349750"/>
                    </a:lnTo>
                    <a:cubicBezTo>
                      <a:pt x="4519930" y="4403090"/>
                      <a:pt x="4476750" y="4445000"/>
                      <a:pt x="4424680" y="4445000"/>
                    </a:cubicBezTo>
                    <a:lnTo>
                      <a:pt x="3557270" y="4445000"/>
                    </a:lnTo>
                    <a:cubicBezTo>
                      <a:pt x="3503930" y="4445000"/>
                      <a:pt x="3462020" y="4401820"/>
                      <a:pt x="3462020" y="4349750"/>
                    </a:cubicBezTo>
                    <a:lnTo>
                      <a:pt x="3462020" y="4348480"/>
                    </a:lnTo>
                    <a:lnTo>
                      <a:pt x="765810" y="4348480"/>
                    </a:lnTo>
                    <a:lnTo>
                      <a:pt x="765810" y="247650"/>
                    </a:lnTo>
                    <a:cubicBezTo>
                      <a:pt x="765810" y="123190"/>
                      <a:pt x="867410" y="21590"/>
                      <a:pt x="991870" y="21590"/>
                    </a:cubicBezTo>
                    <a:lnTo>
                      <a:pt x="6990080" y="21590"/>
                    </a:lnTo>
                    <a:cubicBezTo>
                      <a:pt x="7114539" y="21590"/>
                      <a:pt x="7216139" y="123190"/>
                      <a:pt x="7216139" y="247650"/>
                    </a:cubicBezTo>
                    <a:lnTo>
                      <a:pt x="7216139" y="4348480"/>
                    </a:lnTo>
                    <a:lnTo>
                      <a:pt x="4519930" y="4348480"/>
                    </a:lnTo>
                    <a:close/>
                  </a:path>
                </a:pathLst>
              </a:custGeom>
              <a:solidFill>
                <a:srgbClr val="E3E3E4"/>
              </a:solidFill>
              <a:ln>
                <a:noFill/>
              </a:ln>
            </p:spPr>
            <p:txBody>
              <a:bodyPr anchorCtr="0" anchor="ctr" bIns="60950" lIns="60950" spcFirstLastPara="1" rIns="60950" wrap="square" tIns="60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g33b517160e8_0_69"/>
              <p:cNvSpPr/>
              <p:nvPr/>
            </p:nvSpPr>
            <p:spPr>
              <a:xfrm>
                <a:off x="3460750" y="4349750"/>
                <a:ext cx="1059180" cy="96520"/>
              </a:xfrm>
              <a:custGeom>
                <a:rect b="b" l="l" r="r" t="t"/>
                <a:pathLst>
                  <a:path extrusionOk="0" h="96520" w="1059180">
                    <a:moveTo>
                      <a:pt x="96520" y="96520"/>
                    </a:moveTo>
                    <a:lnTo>
                      <a:pt x="963930" y="96520"/>
                    </a:lnTo>
                    <a:cubicBezTo>
                      <a:pt x="1017270" y="96520"/>
                      <a:pt x="1059180" y="53340"/>
                      <a:pt x="1059180" y="1270"/>
                    </a:cubicBezTo>
                    <a:lnTo>
                      <a:pt x="1059180" y="0"/>
                    </a:lnTo>
                    <a:lnTo>
                      <a:pt x="0" y="0"/>
                    </a:lnTo>
                    <a:lnTo>
                      <a:pt x="0" y="1270"/>
                    </a:lnTo>
                    <a:cubicBezTo>
                      <a:pt x="0" y="53340"/>
                      <a:pt x="43180" y="96520"/>
                      <a:pt x="96520" y="96520"/>
                    </a:cubicBezTo>
                    <a:close/>
                  </a:path>
                </a:pathLst>
              </a:custGeom>
              <a:solidFill>
                <a:srgbClr val="CBC2C2"/>
              </a:solidFill>
              <a:ln>
                <a:noFill/>
              </a:ln>
            </p:spPr>
            <p:txBody>
              <a:bodyPr anchorCtr="0" anchor="ctr" bIns="60950" lIns="60950" spcFirstLastPara="1" rIns="60950" wrap="square" tIns="60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g33b517160e8_0_69"/>
              <p:cNvSpPr/>
              <p:nvPr/>
            </p:nvSpPr>
            <p:spPr>
              <a:xfrm>
                <a:off x="163830" y="4542790"/>
                <a:ext cx="7654290" cy="35560"/>
              </a:xfrm>
              <a:custGeom>
                <a:rect b="b" l="l" r="r" t="t"/>
                <a:pathLst>
                  <a:path extrusionOk="0" h="35560" w="7654290">
                    <a:moveTo>
                      <a:pt x="0" y="0"/>
                    </a:moveTo>
                    <a:cubicBezTo>
                      <a:pt x="0" y="20320"/>
                      <a:pt x="16510" y="35560"/>
                      <a:pt x="35560" y="35560"/>
                    </a:cubicBezTo>
                    <a:lnTo>
                      <a:pt x="7618730" y="35560"/>
                    </a:lnTo>
                    <a:cubicBezTo>
                      <a:pt x="7639050" y="35560"/>
                      <a:pt x="7654290" y="19050"/>
                      <a:pt x="765429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C2C2"/>
              </a:solidFill>
              <a:ln>
                <a:noFill/>
              </a:ln>
            </p:spPr>
            <p:txBody>
              <a:bodyPr anchorCtr="0" anchor="ctr" bIns="60950" lIns="60950" spcFirstLastPara="1" rIns="60950" wrap="square" tIns="60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g33b517160e8_0_69"/>
              <p:cNvSpPr/>
              <p:nvPr/>
            </p:nvSpPr>
            <p:spPr>
              <a:xfrm>
                <a:off x="962660" y="276860"/>
                <a:ext cx="6055360" cy="3789680"/>
              </a:xfrm>
              <a:custGeom>
                <a:rect b="b" l="l" r="r" t="t"/>
                <a:pathLst>
                  <a:path extrusionOk="0" h="3789680" w="6055360">
                    <a:moveTo>
                      <a:pt x="0" y="0"/>
                    </a:moveTo>
                    <a:lnTo>
                      <a:pt x="6055360" y="0"/>
                    </a:lnTo>
                    <a:lnTo>
                      <a:pt x="6055360" y="3789680"/>
                    </a:lnTo>
                    <a:lnTo>
                      <a:pt x="0" y="3789680"/>
                    </a:lnTo>
                    <a:close/>
                  </a:path>
                </a:pathLst>
              </a:custGeom>
              <a:blipFill rotWithShape="1">
                <a:blip r:embed="rId3">
                  <a:alphaModFix/>
                </a:blip>
                <a:stretch>
                  <a:fillRect b="0" l="0" r="-35239" t="-21549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1" name="Google Shape;391;g33b517160e8_0_69"/>
            <p:cNvSpPr/>
            <p:nvPr/>
          </p:nvSpPr>
          <p:spPr>
            <a:xfrm>
              <a:off x="1213450" y="5"/>
              <a:ext cx="6302375" cy="5302228"/>
            </a:xfrm>
            <a:custGeom>
              <a:rect b="b" l="l" r="r" t="t"/>
              <a:pathLst>
                <a:path extrusionOk="0"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38867" r="-38878" t="0"/>
              </a:stretch>
            </a:blip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g33b517160e8_0_69"/>
          <p:cNvGrpSpPr/>
          <p:nvPr/>
        </p:nvGrpSpPr>
        <p:grpSpPr>
          <a:xfrm>
            <a:off x="6646267" y="2402420"/>
            <a:ext cx="4736012" cy="3147625"/>
            <a:chOff x="0" y="0"/>
            <a:chExt cx="8709106" cy="4995438"/>
          </a:xfrm>
        </p:grpSpPr>
        <p:grpSp>
          <p:nvGrpSpPr>
            <p:cNvPr id="393" name="Google Shape;393;g33b517160e8_0_69"/>
            <p:cNvGrpSpPr/>
            <p:nvPr/>
          </p:nvGrpSpPr>
          <p:grpSpPr>
            <a:xfrm>
              <a:off x="0" y="0"/>
              <a:ext cx="8709106" cy="4995438"/>
              <a:chOff x="0" y="0"/>
              <a:chExt cx="7981950" cy="4578350"/>
            </a:xfrm>
          </p:grpSpPr>
          <p:sp>
            <p:nvSpPr>
              <p:cNvPr id="394" name="Google Shape;394;g33b517160e8_0_69"/>
              <p:cNvSpPr/>
              <p:nvPr/>
            </p:nvSpPr>
            <p:spPr>
              <a:xfrm>
                <a:off x="765810" y="21590"/>
                <a:ext cx="6451600" cy="4326890"/>
              </a:xfrm>
              <a:custGeom>
                <a:rect b="b" l="l" r="r" t="t"/>
                <a:pathLst>
                  <a:path extrusionOk="0" h="4326890" w="6451600">
                    <a:moveTo>
                      <a:pt x="6224270" y="0"/>
                    </a:moveTo>
                    <a:lnTo>
                      <a:pt x="226060" y="0"/>
                    </a:lnTo>
                    <a:cubicBezTo>
                      <a:pt x="101600" y="0"/>
                      <a:pt x="0" y="101600"/>
                      <a:pt x="0" y="226060"/>
                    </a:cubicBezTo>
                    <a:lnTo>
                      <a:pt x="0" y="4326890"/>
                    </a:lnTo>
                    <a:lnTo>
                      <a:pt x="6451601" y="4326890"/>
                    </a:lnTo>
                    <a:lnTo>
                      <a:pt x="6451601" y="226060"/>
                    </a:lnTo>
                    <a:cubicBezTo>
                      <a:pt x="6450331" y="101600"/>
                      <a:pt x="6348731" y="0"/>
                      <a:pt x="6224270" y="0"/>
                    </a:cubicBezTo>
                    <a:close/>
                    <a:moveTo>
                      <a:pt x="6252210" y="4043680"/>
                    </a:moveTo>
                    <a:lnTo>
                      <a:pt x="196851" y="4043680"/>
                    </a:lnTo>
                    <a:lnTo>
                      <a:pt x="196851" y="255270"/>
                    </a:lnTo>
                    <a:lnTo>
                      <a:pt x="6252210" y="255270"/>
                    </a:lnTo>
                    <a:lnTo>
                      <a:pt x="6252210" y="40436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60950" lIns="60950" spcFirstLastPara="1" rIns="60950" wrap="square" tIns="60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g33b517160e8_0_69"/>
              <p:cNvSpPr/>
              <p:nvPr/>
            </p:nvSpPr>
            <p:spPr>
              <a:xfrm>
                <a:off x="0" y="0"/>
                <a:ext cx="7981950" cy="4542790"/>
              </a:xfrm>
              <a:custGeom>
                <a:rect b="b" l="l" r="r" t="t"/>
                <a:pathLst>
                  <a:path extrusionOk="0" h="4542790" w="7981950">
                    <a:moveTo>
                      <a:pt x="7239000" y="4348480"/>
                    </a:moveTo>
                    <a:lnTo>
                      <a:pt x="7239000" y="243840"/>
                    </a:lnTo>
                    <a:cubicBezTo>
                      <a:pt x="7239000" y="109220"/>
                      <a:pt x="7129780" y="0"/>
                      <a:pt x="6995160" y="0"/>
                    </a:cubicBezTo>
                    <a:lnTo>
                      <a:pt x="985520" y="0"/>
                    </a:lnTo>
                    <a:cubicBezTo>
                      <a:pt x="852170" y="0"/>
                      <a:pt x="742950" y="109220"/>
                      <a:pt x="742950" y="243840"/>
                    </a:cubicBezTo>
                    <a:lnTo>
                      <a:pt x="742950" y="4349750"/>
                    </a:lnTo>
                    <a:lnTo>
                      <a:pt x="0" y="4349750"/>
                    </a:lnTo>
                    <a:lnTo>
                      <a:pt x="0" y="4447540"/>
                    </a:lnTo>
                    <a:cubicBezTo>
                      <a:pt x="0" y="4500880"/>
                      <a:pt x="43180" y="4542790"/>
                      <a:pt x="95250" y="4542790"/>
                    </a:cubicBezTo>
                    <a:lnTo>
                      <a:pt x="7886700" y="4542790"/>
                    </a:lnTo>
                    <a:cubicBezTo>
                      <a:pt x="7940040" y="4542790"/>
                      <a:pt x="7981950" y="4499610"/>
                      <a:pt x="7981950" y="4447540"/>
                    </a:cubicBezTo>
                    <a:lnTo>
                      <a:pt x="7981950" y="4349750"/>
                    </a:lnTo>
                    <a:lnTo>
                      <a:pt x="7239000" y="4349750"/>
                    </a:lnTo>
                    <a:close/>
                    <a:moveTo>
                      <a:pt x="4519930" y="4348480"/>
                    </a:moveTo>
                    <a:lnTo>
                      <a:pt x="4519930" y="4349750"/>
                    </a:lnTo>
                    <a:cubicBezTo>
                      <a:pt x="4519930" y="4403090"/>
                      <a:pt x="4476750" y="4445000"/>
                      <a:pt x="4424680" y="4445000"/>
                    </a:cubicBezTo>
                    <a:lnTo>
                      <a:pt x="3557270" y="4445000"/>
                    </a:lnTo>
                    <a:cubicBezTo>
                      <a:pt x="3503930" y="4445000"/>
                      <a:pt x="3462020" y="4401820"/>
                      <a:pt x="3462020" y="4349750"/>
                    </a:cubicBezTo>
                    <a:lnTo>
                      <a:pt x="3462020" y="4348480"/>
                    </a:lnTo>
                    <a:lnTo>
                      <a:pt x="765810" y="4348480"/>
                    </a:lnTo>
                    <a:lnTo>
                      <a:pt x="765810" y="247650"/>
                    </a:lnTo>
                    <a:cubicBezTo>
                      <a:pt x="765810" y="123190"/>
                      <a:pt x="867410" y="21590"/>
                      <a:pt x="991870" y="21590"/>
                    </a:cubicBezTo>
                    <a:lnTo>
                      <a:pt x="6990080" y="21590"/>
                    </a:lnTo>
                    <a:cubicBezTo>
                      <a:pt x="7114539" y="21590"/>
                      <a:pt x="7216139" y="123190"/>
                      <a:pt x="7216139" y="247650"/>
                    </a:cubicBezTo>
                    <a:lnTo>
                      <a:pt x="7216139" y="4348480"/>
                    </a:lnTo>
                    <a:lnTo>
                      <a:pt x="4519930" y="4348480"/>
                    </a:lnTo>
                    <a:close/>
                  </a:path>
                </a:pathLst>
              </a:custGeom>
              <a:solidFill>
                <a:srgbClr val="E3E3E4"/>
              </a:solidFill>
              <a:ln>
                <a:noFill/>
              </a:ln>
            </p:spPr>
            <p:txBody>
              <a:bodyPr anchorCtr="0" anchor="ctr" bIns="60950" lIns="60950" spcFirstLastPara="1" rIns="60950" wrap="square" tIns="60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g33b517160e8_0_69"/>
              <p:cNvSpPr/>
              <p:nvPr/>
            </p:nvSpPr>
            <p:spPr>
              <a:xfrm>
                <a:off x="3460750" y="4349750"/>
                <a:ext cx="1059180" cy="96520"/>
              </a:xfrm>
              <a:custGeom>
                <a:rect b="b" l="l" r="r" t="t"/>
                <a:pathLst>
                  <a:path extrusionOk="0" h="96520" w="1059180">
                    <a:moveTo>
                      <a:pt x="96520" y="96520"/>
                    </a:moveTo>
                    <a:lnTo>
                      <a:pt x="963930" y="96520"/>
                    </a:lnTo>
                    <a:cubicBezTo>
                      <a:pt x="1017270" y="96520"/>
                      <a:pt x="1059180" y="53340"/>
                      <a:pt x="1059180" y="1270"/>
                    </a:cubicBezTo>
                    <a:lnTo>
                      <a:pt x="1059180" y="0"/>
                    </a:lnTo>
                    <a:lnTo>
                      <a:pt x="0" y="0"/>
                    </a:lnTo>
                    <a:lnTo>
                      <a:pt x="0" y="1270"/>
                    </a:lnTo>
                    <a:cubicBezTo>
                      <a:pt x="0" y="53340"/>
                      <a:pt x="43180" y="96520"/>
                      <a:pt x="96520" y="96520"/>
                    </a:cubicBezTo>
                    <a:close/>
                  </a:path>
                </a:pathLst>
              </a:custGeom>
              <a:solidFill>
                <a:srgbClr val="CBC2C2"/>
              </a:solidFill>
              <a:ln>
                <a:noFill/>
              </a:ln>
            </p:spPr>
            <p:txBody>
              <a:bodyPr anchorCtr="0" anchor="ctr" bIns="60950" lIns="60950" spcFirstLastPara="1" rIns="60950" wrap="square" tIns="60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g33b517160e8_0_69"/>
              <p:cNvSpPr/>
              <p:nvPr/>
            </p:nvSpPr>
            <p:spPr>
              <a:xfrm>
                <a:off x="163830" y="4542790"/>
                <a:ext cx="7654290" cy="35560"/>
              </a:xfrm>
              <a:custGeom>
                <a:rect b="b" l="l" r="r" t="t"/>
                <a:pathLst>
                  <a:path extrusionOk="0" h="35560" w="7654290">
                    <a:moveTo>
                      <a:pt x="0" y="0"/>
                    </a:moveTo>
                    <a:cubicBezTo>
                      <a:pt x="0" y="20320"/>
                      <a:pt x="16510" y="35560"/>
                      <a:pt x="35560" y="35560"/>
                    </a:cubicBezTo>
                    <a:lnTo>
                      <a:pt x="7618730" y="35560"/>
                    </a:lnTo>
                    <a:cubicBezTo>
                      <a:pt x="7639050" y="35560"/>
                      <a:pt x="7654290" y="19050"/>
                      <a:pt x="765429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C2C2"/>
              </a:solidFill>
              <a:ln>
                <a:noFill/>
              </a:ln>
            </p:spPr>
            <p:txBody>
              <a:bodyPr anchorCtr="0" anchor="ctr" bIns="60950" lIns="60950" spcFirstLastPara="1" rIns="60950" wrap="square" tIns="6095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g33b517160e8_0_69"/>
              <p:cNvSpPr/>
              <p:nvPr/>
            </p:nvSpPr>
            <p:spPr>
              <a:xfrm>
                <a:off x="962660" y="276860"/>
                <a:ext cx="6055360" cy="3789680"/>
              </a:xfrm>
              <a:custGeom>
                <a:rect b="b" l="l" r="r" t="t"/>
                <a:pathLst>
                  <a:path extrusionOk="0" h="3789680" w="6055360">
                    <a:moveTo>
                      <a:pt x="0" y="0"/>
                    </a:moveTo>
                    <a:lnTo>
                      <a:pt x="6055360" y="0"/>
                    </a:lnTo>
                    <a:lnTo>
                      <a:pt x="6055360" y="3789680"/>
                    </a:lnTo>
                    <a:lnTo>
                      <a:pt x="0" y="3789680"/>
                    </a:lnTo>
                    <a:close/>
                  </a:path>
                </a:pathLst>
              </a:custGeom>
              <a:blipFill rotWithShape="1">
                <a:blip r:embed="rId5">
                  <a:alphaModFix/>
                </a:blip>
                <a:stretch>
                  <a:fillRect b="0" l="0" r="-33008" t="0"/>
                </a:stretch>
              </a:blip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t/>
                </a:r>
                <a:endParaRPr b="0" i="0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399;g33b517160e8_0_69"/>
            <p:cNvSpPr/>
            <p:nvPr/>
          </p:nvSpPr>
          <p:spPr>
            <a:xfrm>
              <a:off x="2118026" y="250881"/>
              <a:ext cx="4540513" cy="4102256"/>
            </a:xfrm>
            <a:custGeom>
              <a:rect b="b" l="l" r="r" t="t"/>
              <a:pathLst>
                <a:path extrusionOk="0" h="4102256" w="3582259">
                  <a:moveTo>
                    <a:pt x="0" y="0"/>
                  </a:moveTo>
                  <a:lnTo>
                    <a:pt x="3582259" y="0"/>
                  </a:lnTo>
                  <a:lnTo>
                    <a:pt x="3582259" y="4102257"/>
                  </a:lnTo>
                  <a:lnTo>
                    <a:pt x="0" y="410225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21068" l="-82369" r="-85698" t="-1060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g33b517160e8_0_69"/>
          <p:cNvSpPr txBox="1"/>
          <p:nvPr/>
        </p:nvSpPr>
        <p:spPr>
          <a:xfrm>
            <a:off x="836477" y="274820"/>
            <a:ext cx="746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39"/>
              <a:buFont typeface="Arial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Servosys Products 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1" name="Google Shape;401;g33b517160e8_0_69"/>
          <p:cNvSpPr txBox="1"/>
          <p:nvPr/>
        </p:nvSpPr>
        <p:spPr>
          <a:xfrm>
            <a:off x="1046038" y="1567375"/>
            <a:ext cx="42768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Low Code BPM Platform</a:t>
            </a:r>
            <a:endParaRPr b="1" i="0" sz="3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g33b517160e8_0_69"/>
          <p:cNvSpPr txBox="1"/>
          <p:nvPr/>
        </p:nvSpPr>
        <p:spPr>
          <a:xfrm>
            <a:off x="7161373" y="1567375"/>
            <a:ext cx="37326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Enterprise</a:t>
            </a:r>
            <a:r>
              <a:rPr b="1" lang="en-US" sz="3100">
                <a:latin typeface="Calibri"/>
                <a:ea typeface="Calibri"/>
                <a:cs typeface="Calibri"/>
                <a:sym typeface="Calibri"/>
              </a:rPr>
              <a:t>-w</a:t>
            </a:r>
            <a:r>
              <a:rPr b="1" i="0" lang="en-US" sz="3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 DMS</a:t>
            </a:r>
            <a:endParaRPr b="1" i="0" sz="3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33b517160e8_0_69"/>
          <p:cNvSpPr txBox="1"/>
          <p:nvPr/>
        </p:nvSpPr>
        <p:spPr>
          <a:xfrm>
            <a:off x="609600" y="5741150"/>
            <a:ext cx="53079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End-to-End Workflow Automation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04" name="Google Shape;404;g33b517160e8_0_69"/>
          <p:cNvSpPr txBox="1"/>
          <p:nvPr/>
        </p:nvSpPr>
        <p:spPr>
          <a:xfrm>
            <a:off x="6400800" y="5741150"/>
            <a:ext cx="54243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Document Lifecycle Management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3712235ccfd_0_2985"/>
          <p:cNvSpPr/>
          <p:nvPr/>
        </p:nvSpPr>
        <p:spPr>
          <a:xfrm>
            <a:off x="11136410" y="6168748"/>
            <a:ext cx="912301" cy="364920"/>
          </a:xfrm>
          <a:custGeom>
            <a:rect b="b" l="l" r="r" t="t"/>
            <a:pathLst>
              <a:path extrusionOk="0" h="546697" w="1366743">
                <a:moveTo>
                  <a:pt x="0" y="0"/>
                </a:moveTo>
                <a:lnTo>
                  <a:pt x="1366743" y="0"/>
                </a:lnTo>
                <a:lnTo>
                  <a:pt x="1366743" y="546697"/>
                </a:lnTo>
                <a:lnTo>
                  <a:pt x="0" y="546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1" name="Google Shape;1481;g3712235ccfd_0_2985"/>
          <p:cNvSpPr txBox="1"/>
          <p:nvPr/>
        </p:nvSpPr>
        <p:spPr>
          <a:xfrm>
            <a:off x="381000" y="312974"/>
            <a:ext cx="1082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Support &amp; Dev Center and Recognition</a:t>
            </a:r>
            <a:endParaRPr i="0" sz="3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2" name="Google Shape;1482;g3712235ccfd_0_2985"/>
          <p:cNvSpPr txBox="1"/>
          <p:nvPr/>
        </p:nvSpPr>
        <p:spPr>
          <a:xfrm>
            <a:off x="1201576" y="3952419"/>
            <a:ext cx="3537900" cy="387900"/>
          </a:xfrm>
          <a:prstGeom prst="rect">
            <a:avLst/>
          </a:prstGeom>
          <a:solidFill>
            <a:srgbClr val="F7CAAC"/>
          </a:solidFill>
          <a:ln cap="flat" cmpd="sng" w="9525">
            <a:solidFill>
              <a:srgbClr val="1115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Support &amp; Development Center</a:t>
            </a:r>
            <a:endParaRPr b="1" i="0" sz="18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83" name="Google Shape;1483;g3712235ccfd_0_29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800" y="1578429"/>
            <a:ext cx="4634728" cy="216312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484" name="Google Shape;1484;g3712235ccfd_0_29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800" y="4474030"/>
            <a:ext cx="4634730" cy="197209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485" name="Google Shape;1485;g3712235ccfd_0_29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10881" y="1807029"/>
            <a:ext cx="5695319" cy="4114800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3712235ccfd_0_2994"/>
          <p:cNvSpPr/>
          <p:nvPr/>
        </p:nvSpPr>
        <p:spPr>
          <a:xfrm>
            <a:off x="1026" y="0"/>
            <a:ext cx="121911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g3712235ccfd_0_2994"/>
          <p:cNvSpPr/>
          <p:nvPr/>
        </p:nvSpPr>
        <p:spPr>
          <a:xfrm flipH="1" rot="10800000">
            <a:off x="513" y="5202433"/>
            <a:ext cx="12191967" cy="1655567"/>
          </a:xfrm>
          <a:custGeom>
            <a:rect b="b" l="l" r="r" t="t"/>
            <a:pathLst>
              <a:path extrusionOk="0" h="2408098" w="5491877">
                <a:moveTo>
                  <a:pt x="0" y="0"/>
                </a:moveTo>
                <a:lnTo>
                  <a:pt x="5491877" y="12700"/>
                </a:lnTo>
                <a:lnTo>
                  <a:pt x="4841748" y="2408098"/>
                </a:lnTo>
                <a:lnTo>
                  <a:pt x="0" y="2389238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g3712235ccfd_0_2994"/>
          <p:cNvSpPr/>
          <p:nvPr/>
        </p:nvSpPr>
        <p:spPr>
          <a:xfrm>
            <a:off x="1" y="4156254"/>
            <a:ext cx="11883689" cy="1085576"/>
          </a:xfrm>
          <a:custGeom>
            <a:rect b="b" l="l" r="r" t="t"/>
            <a:pathLst>
              <a:path extrusionOk="0" h="2481316" w="5353013">
                <a:moveTo>
                  <a:pt x="0" y="0"/>
                </a:moveTo>
                <a:lnTo>
                  <a:pt x="5353013" y="43393"/>
                </a:lnTo>
                <a:lnTo>
                  <a:pt x="4841748" y="2408098"/>
                </a:lnTo>
                <a:lnTo>
                  <a:pt x="0" y="2481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g3712235ccfd_0_2994"/>
          <p:cNvSpPr txBox="1"/>
          <p:nvPr/>
        </p:nvSpPr>
        <p:spPr>
          <a:xfrm>
            <a:off x="1959188" y="5412788"/>
            <a:ext cx="4137300" cy="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8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68"/>
              <a:buFont typeface="Arial"/>
              <a:buNone/>
            </a:pPr>
            <a:r>
              <a:rPr b="1" i="0" lang="en-US" sz="4968" u="none" cap="none" strike="noStrike">
                <a:solidFill>
                  <a:srgbClr val="EC2328"/>
                </a:solidFill>
                <a:latin typeface="Poppins"/>
                <a:ea typeface="Poppins"/>
                <a:cs typeface="Poppins"/>
                <a:sym typeface="Poppins"/>
              </a:rPr>
              <a:t>THANK </a:t>
            </a:r>
            <a:r>
              <a:rPr b="1" i="0" lang="en-US" sz="4968" u="none" cap="none" strike="noStrike">
                <a:solidFill>
                  <a:srgbClr val="1D2549"/>
                </a:solidFill>
                <a:latin typeface="Poppins"/>
                <a:ea typeface="Poppins"/>
                <a:cs typeface="Poppins"/>
                <a:sym typeface="Poppins"/>
              </a:rPr>
              <a:t>YOU!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g3712235ccfd_0_2994"/>
          <p:cNvSpPr/>
          <p:nvPr/>
        </p:nvSpPr>
        <p:spPr>
          <a:xfrm>
            <a:off x="8974118" y="5244591"/>
            <a:ext cx="2788651" cy="1435373"/>
          </a:xfrm>
          <a:custGeom>
            <a:rect b="b" l="l" r="r" t="t"/>
            <a:pathLst>
              <a:path extrusionOk="0" h="2150371" w="4177754">
                <a:moveTo>
                  <a:pt x="0" y="0"/>
                </a:moveTo>
                <a:lnTo>
                  <a:pt x="4177754" y="0"/>
                </a:lnTo>
                <a:lnTo>
                  <a:pt x="4177754" y="2150371"/>
                </a:lnTo>
                <a:lnTo>
                  <a:pt x="0" y="2150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g3712235ccfd_0_2994"/>
          <p:cNvSpPr txBox="1"/>
          <p:nvPr/>
        </p:nvSpPr>
        <p:spPr>
          <a:xfrm>
            <a:off x="3882760" y="4529379"/>
            <a:ext cx="23376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9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70"/>
              <a:buFont typeface="Arial"/>
              <a:buNone/>
            </a:pPr>
            <a:r>
              <a:rPr b="1" i="0" lang="en-US" sz="197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+91-120-5112541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g3712235ccfd_0_2994"/>
          <p:cNvSpPr txBox="1"/>
          <p:nvPr/>
        </p:nvSpPr>
        <p:spPr>
          <a:xfrm>
            <a:off x="6747676" y="4333380"/>
            <a:ext cx="36855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9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70"/>
              <a:buFont typeface="Arial"/>
              <a:buNone/>
            </a:pPr>
            <a:r>
              <a:rPr b="1" i="0" lang="en-US" sz="197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saleshead@servosys.com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g3712235ccfd_0_2994"/>
          <p:cNvSpPr txBox="1"/>
          <p:nvPr/>
        </p:nvSpPr>
        <p:spPr>
          <a:xfrm>
            <a:off x="6747676" y="4692921"/>
            <a:ext cx="30657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98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70"/>
              <a:buFont typeface="Arial"/>
              <a:buNone/>
            </a:pPr>
            <a:r>
              <a:rPr b="1" i="0" lang="en-US" sz="197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inquiry@servosys.com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g3712235ccfd_0_2994"/>
          <p:cNvSpPr/>
          <p:nvPr/>
        </p:nvSpPr>
        <p:spPr>
          <a:xfrm>
            <a:off x="6338260" y="4691765"/>
            <a:ext cx="366338" cy="316741"/>
          </a:xfrm>
          <a:custGeom>
            <a:rect b="b" l="l" r="r" t="t"/>
            <a:pathLst>
              <a:path extrusionOk="0" h="450877" w="450877">
                <a:moveTo>
                  <a:pt x="0" y="0"/>
                </a:moveTo>
                <a:lnTo>
                  <a:pt x="450877" y="0"/>
                </a:lnTo>
                <a:lnTo>
                  <a:pt x="450877" y="450877"/>
                </a:lnTo>
                <a:lnTo>
                  <a:pt x="0" y="450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g3712235ccfd_0_2994"/>
          <p:cNvSpPr txBox="1"/>
          <p:nvPr/>
        </p:nvSpPr>
        <p:spPr>
          <a:xfrm>
            <a:off x="513556" y="4506423"/>
            <a:ext cx="28566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19"/>
              <a:buFont typeface="Arial"/>
              <a:buNone/>
            </a:pPr>
            <a:r>
              <a:rPr b="1" i="0" lang="en-US" sz="211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www.servosys.com</a:t>
            </a:r>
            <a:endParaRPr b="1" i="0" sz="2119" u="sng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1500" name="Google Shape;1500;g3712235ccfd_0_2994"/>
          <p:cNvSpPr/>
          <p:nvPr/>
        </p:nvSpPr>
        <p:spPr>
          <a:xfrm>
            <a:off x="135613" y="4491179"/>
            <a:ext cx="314117" cy="314117"/>
          </a:xfrm>
          <a:custGeom>
            <a:rect b="b" l="l" r="r" t="t"/>
            <a:pathLst>
              <a:path extrusionOk="0" h="470587" w="470587">
                <a:moveTo>
                  <a:pt x="0" y="0"/>
                </a:moveTo>
                <a:lnTo>
                  <a:pt x="470587" y="0"/>
                </a:lnTo>
                <a:lnTo>
                  <a:pt x="470587" y="470587"/>
                </a:lnTo>
                <a:lnTo>
                  <a:pt x="0" y="470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g3712235ccfd_0_2994"/>
          <p:cNvSpPr/>
          <p:nvPr/>
        </p:nvSpPr>
        <p:spPr>
          <a:xfrm>
            <a:off x="8974118" y="6186285"/>
            <a:ext cx="292326" cy="292326"/>
          </a:xfrm>
          <a:custGeom>
            <a:rect b="b" l="l" r="r" t="t"/>
            <a:pathLst>
              <a:path extrusionOk="0" h="437942" w="437942">
                <a:moveTo>
                  <a:pt x="0" y="0"/>
                </a:moveTo>
                <a:lnTo>
                  <a:pt x="437942" y="0"/>
                </a:lnTo>
                <a:lnTo>
                  <a:pt x="437942" y="437941"/>
                </a:lnTo>
                <a:lnTo>
                  <a:pt x="0" y="437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g3712235ccfd_0_2994"/>
          <p:cNvSpPr/>
          <p:nvPr/>
        </p:nvSpPr>
        <p:spPr>
          <a:xfrm>
            <a:off x="3501603" y="4522880"/>
            <a:ext cx="292326" cy="292326"/>
          </a:xfrm>
          <a:custGeom>
            <a:rect b="b" l="l" r="r" t="t"/>
            <a:pathLst>
              <a:path extrusionOk="0" h="437942" w="437942">
                <a:moveTo>
                  <a:pt x="0" y="0"/>
                </a:moveTo>
                <a:lnTo>
                  <a:pt x="437942" y="0"/>
                </a:lnTo>
                <a:lnTo>
                  <a:pt x="437942" y="437941"/>
                </a:lnTo>
                <a:lnTo>
                  <a:pt x="0" y="437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g3712235ccfd_0_2994"/>
          <p:cNvSpPr/>
          <p:nvPr/>
        </p:nvSpPr>
        <p:spPr>
          <a:xfrm>
            <a:off x="6324342" y="4331549"/>
            <a:ext cx="366338" cy="316741"/>
          </a:xfrm>
          <a:custGeom>
            <a:rect b="b" l="l" r="r" t="t"/>
            <a:pathLst>
              <a:path extrusionOk="0" h="450877" w="450877">
                <a:moveTo>
                  <a:pt x="0" y="0"/>
                </a:moveTo>
                <a:lnTo>
                  <a:pt x="450877" y="0"/>
                </a:lnTo>
                <a:lnTo>
                  <a:pt x="450877" y="450877"/>
                </a:lnTo>
                <a:lnTo>
                  <a:pt x="0" y="450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g3712235ccfd_0_2994"/>
          <p:cNvSpPr/>
          <p:nvPr/>
        </p:nvSpPr>
        <p:spPr>
          <a:xfrm>
            <a:off x="4145295" y="549060"/>
            <a:ext cx="7319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Lets Partner Together !</a:t>
            </a:r>
            <a:endParaRPr b="1" i="0" sz="4800" u="none" cap="none" strike="noStrik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" name="Google Shape;409;p6"/>
          <p:cNvGrpSpPr/>
          <p:nvPr/>
        </p:nvGrpSpPr>
        <p:grpSpPr>
          <a:xfrm>
            <a:off x="418010" y="3253630"/>
            <a:ext cx="4741819" cy="1109365"/>
            <a:chOff x="5212079" y="1790590"/>
            <a:chExt cx="4741819" cy="1109365"/>
          </a:xfrm>
        </p:grpSpPr>
        <p:sp>
          <p:nvSpPr>
            <p:cNvPr id="410" name="Google Shape;410;p6"/>
            <p:cNvSpPr/>
            <p:nvPr/>
          </p:nvSpPr>
          <p:spPr>
            <a:xfrm>
              <a:off x="5447212" y="1933303"/>
              <a:ext cx="4506686" cy="966652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6"/>
            <p:cNvSpPr txBox="1"/>
            <p:nvPr/>
          </p:nvSpPr>
          <p:spPr>
            <a:xfrm>
              <a:off x="5212079" y="1790590"/>
              <a:ext cx="4629779" cy="1016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84150">
              <a:spAutoFit/>
            </a:bodyPr>
            <a:lstStyle/>
            <a:p>
              <a:pPr indent="0" lvl="0" marL="440055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5400">
                  <a:solidFill>
                    <a:srgbClr val="1E295D"/>
                  </a:solidFill>
                  <a:latin typeface="Carlito"/>
                  <a:ea typeface="Carlito"/>
                  <a:cs typeface="Carlito"/>
                  <a:sym typeface="Carlito"/>
                </a:rPr>
                <a:t>Servo</a:t>
              </a:r>
              <a:r>
                <a:rPr b="1" lang="en-US" sz="5400">
                  <a:solidFill>
                    <a:srgbClr val="EC1F23"/>
                  </a:solidFill>
                  <a:latin typeface="Carlito"/>
                  <a:ea typeface="Carlito"/>
                  <a:cs typeface="Carlito"/>
                  <a:sym typeface="Carlito"/>
                </a:rPr>
                <a:t>Docs</a:t>
              </a:r>
              <a:r>
                <a:rPr b="0" i="0" lang="en-US" sz="5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®</a:t>
              </a:r>
              <a:endParaRPr baseline="30000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2" name="Google Shape;412;p6"/>
          <p:cNvSpPr/>
          <p:nvPr/>
        </p:nvSpPr>
        <p:spPr>
          <a:xfrm>
            <a:off x="600892" y="4537557"/>
            <a:ext cx="487312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38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Enterprise Document Management System</a:t>
            </a:r>
            <a:endParaRPr sz="1800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g3712235ccfd_0_432"/>
          <p:cNvGrpSpPr/>
          <p:nvPr/>
        </p:nvGrpSpPr>
        <p:grpSpPr>
          <a:xfrm>
            <a:off x="4892865" y="3875880"/>
            <a:ext cx="311926" cy="1779401"/>
            <a:chOff x="7965883" y="1523410"/>
            <a:chExt cx="502135" cy="2575856"/>
          </a:xfrm>
        </p:grpSpPr>
        <p:pic>
          <p:nvPicPr>
            <p:cNvPr descr="Login And Logout Icon Sign In And Sign Out Icon Vector Stock Illustration -  Download Image Now - iStock" id="418" name="Google Shape;418;g3712235ccfd_0_432"/>
            <p:cNvPicPr preferRelativeResize="0"/>
            <p:nvPr/>
          </p:nvPicPr>
          <p:blipFill rotWithShape="1">
            <a:blip r:embed="rId3">
              <a:alphaModFix/>
            </a:blip>
            <a:srcRect b="31494" l="8112" r="60282" t="31597"/>
            <a:stretch/>
          </p:blipFill>
          <p:spPr>
            <a:xfrm>
              <a:off x="8035139" y="1523410"/>
              <a:ext cx="386423" cy="451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in And Logout Icon Sign In And Sign Out Icon Vector Stock Illustration -  Download Image Now - iStock" id="419" name="Google Shape;419;g3712235ccfd_0_432"/>
            <p:cNvPicPr preferRelativeResize="0"/>
            <p:nvPr/>
          </p:nvPicPr>
          <p:blipFill rotWithShape="1">
            <a:blip r:embed="rId4">
              <a:alphaModFix/>
            </a:blip>
            <a:srcRect b="31489" l="46629" r="7234" t="31138"/>
            <a:stretch/>
          </p:blipFill>
          <p:spPr>
            <a:xfrm>
              <a:off x="7965883" y="3692535"/>
              <a:ext cx="502135" cy="4067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dd, sign, symbol, Folders, Universal Icons, interface, Black, plus,  button, Folder icon" id="420" name="Google Shape;420;g3712235ccfd_0_4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036775" y="2087064"/>
              <a:ext cx="402013" cy="4020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pload Vector Art, Icons, and Graphics for Free Download" id="421" name="Google Shape;421;g3712235ccfd_0_4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991409" y="2560628"/>
              <a:ext cx="474773" cy="474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arch Logo&quot; Images – Browse 238 Stock Photos, Vectors, and Video | Adobe  Stock" id="422" name="Google Shape;422;g3712235ccfd_0_432"/>
            <p:cNvPicPr preferRelativeResize="0"/>
            <p:nvPr/>
          </p:nvPicPr>
          <p:blipFill rotWithShape="1">
            <a:blip r:embed="rId7">
              <a:alphaModFix/>
            </a:blip>
            <a:srcRect b="19022" l="26065" r="25959" t="19016"/>
            <a:stretch/>
          </p:blipFill>
          <p:spPr>
            <a:xfrm>
              <a:off x="8028219" y="3154264"/>
              <a:ext cx="404155" cy="4067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3" name="Google Shape;423;g3712235ccfd_0_432"/>
          <p:cNvSpPr/>
          <p:nvPr/>
        </p:nvSpPr>
        <p:spPr>
          <a:xfrm>
            <a:off x="425825" y="2050876"/>
            <a:ext cx="4129329" cy="3635002"/>
          </a:xfrm>
          <a:custGeom>
            <a:rect b="b" l="l" r="r" t="t"/>
            <a:pathLst>
              <a:path extrusionOk="0" h="7162565" w="8096724">
                <a:moveTo>
                  <a:pt x="0" y="0"/>
                </a:moveTo>
                <a:lnTo>
                  <a:pt x="8096724" y="0"/>
                </a:lnTo>
                <a:lnTo>
                  <a:pt x="8096724" y="7162565"/>
                </a:lnTo>
                <a:lnTo>
                  <a:pt x="0" y="71625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3712235ccfd_0_432"/>
          <p:cNvSpPr/>
          <p:nvPr/>
        </p:nvSpPr>
        <p:spPr>
          <a:xfrm>
            <a:off x="1333456" y="3106548"/>
            <a:ext cx="191132" cy="20333"/>
          </a:xfrm>
          <a:custGeom>
            <a:rect b="b" l="l" r="r" t="t"/>
            <a:pathLst>
              <a:path extrusionOk="0" h="30462" w="286340">
                <a:moveTo>
                  <a:pt x="0" y="0"/>
                </a:moveTo>
                <a:lnTo>
                  <a:pt x="286340" y="0"/>
                </a:lnTo>
                <a:lnTo>
                  <a:pt x="286340" y="30462"/>
                </a:lnTo>
                <a:lnTo>
                  <a:pt x="0" y="30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3712235ccfd_0_432"/>
          <p:cNvSpPr/>
          <p:nvPr/>
        </p:nvSpPr>
        <p:spPr>
          <a:xfrm>
            <a:off x="2095568" y="4670508"/>
            <a:ext cx="177576" cy="20333"/>
          </a:xfrm>
          <a:custGeom>
            <a:rect b="b" l="l" r="r" t="t"/>
            <a:pathLst>
              <a:path extrusionOk="0" h="30462" w="266032">
                <a:moveTo>
                  <a:pt x="0" y="0"/>
                </a:moveTo>
                <a:lnTo>
                  <a:pt x="266032" y="0"/>
                </a:lnTo>
                <a:lnTo>
                  <a:pt x="266032" y="30462"/>
                </a:lnTo>
                <a:lnTo>
                  <a:pt x="0" y="30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3712235ccfd_0_432"/>
          <p:cNvSpPr/>
          <p:nvPr/>
        </p:nvSpPr>
        <p:spPr>
          <a:xfrm>
            <a:off x="1676277" y="2206887"/>
            <a:ext cx="689897" cy="629014"/>
          </a:xfrm>
          <a:custGeom>
            <a:rect b="b" l="l" r="r" t="t"/>
            <a:pathLst>
              <a:path extrusionOk="0" h="1850042" w="1852072">
                <a:moveTo>
                  <a:pt x="0" y="0"/>
                </a:moveTo>
                <a:lnTo>
                  <a:pt x="1852073" y="0"/>
                </a:lnTo>
                <a:lnTo>
                  <a:pt x="1852073" y="1850041"/>
                </a:lnTo>
                <a:lnTo>
                  <a:pt x="0" y="18500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3712235ccfd_0_432"/>
          <p:cNvSpPr/>
          <p:nvPr/>
        </p:nvSpPr>
        <p:spPr>
          <a:xfrm>
            <a:off x="3454100" y="3744499"/>
            <a:ext cx="691831" cy="757720"/>
          </a:xfrm>
          <a:custGeom>
            <a:rect b="b" l="l" r="r" t="t"/>
            <a:pathLst>
              <a:path extrusionOk="0" h="1882534" w="1882534">
                <a:moveTo>
                  <a:pt x="0" y="0"/>
                </a:moveTo>
                <a:lnTo>
                  <a:pt x="1882534" y="0"/>
                </a:lnTo>
                <a:lnTo>
                  <a:pt x="1882534" y="1882534"/>
                </a:lnTo>
                <a:lnTo>
                  <a:pt x="0" y="1882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3712235ccfd_0_432"/>
          <p:cNvSpPr/>
          <p:nvPr/>
        </p:nvSpPr>
        <p:spPr>
          <a:xfrm>
            <a:off x="1261076" y="4409724"/>
            <a:ext cx="577782" cy="517864"/>
          </a:xfrm>
          <a:custGeom>
            <a:rect b="b" l="l" r="r" t="t"/>
            <a:pathLst>
              <a:path extrusionOk="0" h="1711948" w="1711948">
                <a:moveTo>
                  <a:pt x="0" y="0"/>
                </a:moveTo>
                <a:lnTo>
                  <a:pt x="1711949" y="0"/>
                </a:lnTo>
                <a:lnTo>
                  <a:pt x="1711949" y="1711949"/>
                </a:lnTo>
                <a:lnTo>
                  <a:pt x="0" y="1711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3712235ccfd_0_432"/>
          <p:cNvSpPr txBox="1"/>
          <p:nvPr/>
        </p:nvSpPr>
        <p:spPr>
          <a:xfrm>
            <a:off x="2223374" y="4429724"/>
            <a:ext cx="7641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r>
              <a:rPr b="1" i="0" lang="en-US" sz="17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ETREIVE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3712235ccfd_0_432"/>
          <p:cNvSpPr txBox="1"/>
          <p:nvPr/>
        </p:nvSpPr>
        <p:spPr>
          <a:xfrm>
            <a:off x="2973977" y="2677334"/>
            <a:ext cx="15918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r>
              <a:rPr b="1" i="0" lang="en-US" sz="17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NDEXING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3712235ccfd_0_432"/>
          <p:cNvSpPr txBox="1"/>
          <p:nvPr/>
        </p:nvSpPr>
        <p:spPr>
          <a:xfrm>
            <a:off x="1345523" y="2774246"/>
            <a:ext cx="1914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5"/>
              <a:buFont typeface="Arial"/>
              <a:buNone/>
            </a:pPr>
            <a:r>
              <a:rPr b="1" i="0" lang="en-US" sz="2485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3712235ccfd_0_432"/>
          <p:cNvSpPr txBox="1"/>
          <p:nvPr/>
        </p:nvSpPr>
        <p:spPr>
          <a:xfrm>
            <a:off x="2055316" y="4348071"/>
            <a:ext cx="177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5"/>
              <a:buFont typeface="Arial"/>
              <a:buNone/>
            </a:pPr>
            <a:r>
              <a:rPr b="1" i="0" lang="en-US" sz="2485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3712235ccfd_0_432"/>
          <p:cNvSpPr txBox="1"/>
          <p:nvPr/>
        </p:nvSpPr>
        <p:spPr>
          <a:xfrm>
            <a:off x="1531261" y="2867611"/>
            <a:ext cx="8163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33"/>
              <a:buFont typeface="Arial"/>
              <a:buNone/>
            </a:pPr>
            <a:r>
              <a:rPr b="1" i="0" lang="en-US" sz="1733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RCHIVE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3712235ccfd_0_432"/>
          <p:cNvSpPr txBox="1"/>
          <p:nvPr/>
        </p:nvSpPr>
        <p:spPr>
          <a:xfrm>
            <a:off x="827722" y="3248099"/>
            <a:ext cx="13662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9"/>
              <a:buFont typeface="Arial"/>
              <a:buNone/>
            </a:pPr>
            <a:r>
              <a:rPr b="0" i="0" lang="en-US" sz="106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central repository to store all business documents together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3712235ccfd_0_432"/>
          <p:cNvSpPr txBox="1"/>
          <p:nvPr/>
        </p:nvSpPr>
        <p:spPr>
          <a:xfrm>
            <a:off x="1917475" y="4744024"/>
            <a:ext cx="15009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8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9"/>
              <a:buFont typeface="Arial"/>
              <a:buNone/>
            </a:pPr>
            <a:r>
              <a:rPr b="0" i="0" lang="en-US" sz="106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Locate right documents and information easily and instantly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3712235ccfd_0_432"/>
          <p:cNvSpPr txBox="1"/>
          <p:nvPr/>
        </p:nvSpPr>
        <p:spPr>
          <a:xfrm>
            <a:off x="2889322" y="3025899"/>
            <a:ext cx="12567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9"/>
              <a:buFont typeface="Arial"/>
              <a:buNone/>
            </a:pPr>
            <a:r>
              <a:rPr b="0" i="0" lang="en-US" sz="1069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Enterprise class indexing and searching features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3712235ccfd_0_432"/>
          <p:cNvSpPr/>
          <p:nvPr/>
        </p:nvSpPr>
        <p:spPr>
          <a:xfrm>
            <a:off x="6842708" y="1679830"/>
            <a:ext cx="509475" cy="509475"/>
          </a:xfrm>
          <a:custGeom>
            <a:rect b="b" l="l" r="r" t="t"/>
            <a:pathLst>
              <a:path extrusionOk="0" h="763258" w="763258">
                <a:moveTo>
                  <a:pt x="0" y="0"/>
                </a:moveTo>
                <a:lnTo>
                  <a:pt x="763258" y="0"/>
                </a:lnTo>
                <a:lnTo>
                  <a:pt x="763258" y="763258"/>
                </a:lnTo>
                <a:lnTo>
                  <a:pt x="0" y="7632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3712235ccfd_0_432"/>
          <p:cNvSpPr/>
          <p:nvPr/>
        </p:nvSpPr>
        <p:spPr>
          <a:xfrm>
            <a:off x="6776513" y="2682818"/>
            <a:ext cx="575752" cy="576757"/>
          </a:xfrm>
          <a:custGeom>
            <a:rect b="b" l="l" r="r" t="t"/>
            <a:pathLst>
              <a:path extrusionOk="0" h="864056" w="862550">
                <a:moveTo>
                  <a:pt x="0" y="0"/>
                </a:moveTo>
                <a:lnTo>
                  <a:pt x="862551" y="0"/>
                </a:lnTo>
                <a:lnTo>
                  <a:pt x="862551" y="864056"/>
                </a:lnTo>
                <a:lnTo>
                  <a:pt x="0" y="864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3712235ccfd_0_432"/>
          <p:cNvSpPr/>
          <p:nvPr/>
        </p:nvSpPr>
        <p:spPr>
          <a:xfrm>
            <a:off x="6858308" y="3775689"/>
            <a:ext cx="493856" cy="493856"/>
          </a:xfrm>
          <a:custGeom>
            <a:rect b="b" l="l" r="r" t="t"/>
            <a:pathLst>
              <a:path extrusionOk="0" h="739859" w="739859">
                <a:moveTo>
                  <a:pt x="0" y="0"/>
                </a:moveTo>
                <a:lnTo>
                  <a:pt x="739859" y="0"/>
                </a:lnTo>
                <a:lnTo>
                  <a:pt x="739859" y="739858"/>
                </a:lnTo>
                <a:lnTo>
                  <a:pt x="0" y="739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3712235ccfd_0_432"/>
          <p:cNvSpPr/>
          <p:nvPr/>
        </p:nvSpPr>
        <p:spPr>
          <a:xfrm>
            <a:off x="1798402" y="6024010"/>
            <a:ext cx="517356" cy="517356"/>
          </a:xfrm>
          <a:custGeom>
            <a:rect b="b" l="l" r="r" t="t"/>
            <a:pathLst>
              <a:path extrusionOk="0" h="775065" w="775065">
                <a:moveTo>
                  <a:pt x="0" y="0"/>
                </a:moveTo>
                <a:lnTo>
                  <a:pt x="775066" y="0"/>
                </a:lnTo>
                <a:lnTo>
                  <a:pt x="775066" y="775065"/>
                </a:lnTo>
                <a:lnTo>
                  <a:pt x="0" y="7750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3712235ccfd_0_432"/>
          <p:cNvSpPr/>
          <p:nvPr/>
        </p:nvSpPr>
        <p:spPr>
          <a:xfrm>
            <a:off x="7579342" y="1595443"/>
            <a:ext cx="3932469" cy="685108"/>
          </a:xfrm>
          <a:custGeom>
            <a:rect b="b" l="l" r="r" t="t"/>
            <a:pathLst>
              <a:path extrusionOk="0" h="1557063" w="8937430">
                <a:moveTo>
                  <a:pt x="41969" y="0"/>
                </a:moveTo>
                <a:lnTo>
                  <a:pt x="8895461" y="0"/>
                </a:lnTo>
                <a:cubicBezTo>
                  <a:pt x="8906591" y="0"/>
                  <a:pt x="8917267" y="4422"/>
                  <a:pt x="8925137" y="12292"/>
                </a:cubicBezTo>
                <a:cubicBezTo>
                  <a:pt x="8933008" y="20163"/>
                  <a:pt x="8937430" y="30838"/>
                  <a:pt x="8937430" y="41969"/>
                </a:cubicBezTo>
                <a:lnTo>
                  <a:pt x="8937430" y="1515094"/>
                </a:lnTo>
                <a:cubicBezTo>
                  <a:pt x="8937430" y="1538273"/>
                  <a:pt x="8918639" y="1557063"/>
                  <a:pt x="8895461" y="1557063"/>
                </a:cubicBezTo>
                <a:lnTo>
                  <a:pt x="41969" y="1557063"/>
                </a:lnTo>
                <a:cubicBezTo>
                  <a:pt x="30838" y="1557063"/>
                  <a:pt x="20163" y="1552642"/>
                  <a:pt x="12292" y="1544771"/>
                </a:cubicBezTo>
                <a:cubicBezTo>
                  <a:pt x="4422" y="1536900"/>
                  <a:pt x="0" y="1526225"/>
                  <a:pt x="0" y="1515094"/>
                </a:cubicBezTo>
                <a:lnTo>
                  <a:pt x="0" y="41969"/>
                </a:lnTo>
                <a:cubicBezTo>
                  <a:pt x="0" y="30838"/>
                  <a:pt x="4422" y="20163"/>
                  <a:pt x="12292" y="12292"/>
                </a:cubicBezTo>
                <a:cubicBezTo>
                  <a:pt x="20163" y="4422"/>
                  <a:pt x="30838" y="0"/>
                  <a:pt x="4196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rnd" cmpd="sng" w="66675">
            <a:solidFill>
              <a:srgbClr val="351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3712235ccfd_0_432"/>
          <p:cNvSpPr txBox="1"/>
          <p:nvPr/>
        </p:nvSpPr>
        <p:spPr>
          <a:xfrm>
            <a:off x="7579342" y="1578667"/>
            <a:ext cx="3935100" cy="7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850" lIns="33850" spcFirstLastPara="1" rIns="33850" wrap="square" tIns="33850">
            <a:noAutofit/>
          </a:bodyPr>
          <a:lstStyle/>
          <a:p>
            <a:pPr indent="0" lvl="0" marL="0" marR="0" rtl="0" algn="ctr">
              <a:lnSpc>
                <a:spcPct val="153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g3712235ccfd_0_432"/>
          <p:cNvSpPr/>
          <p:nvPr/>
        </p:nvSpPr>
        <p:spPr>
          <a:xfrm>
            <a:off x="7579342" y="2630295"/>
            <a:ext cx="3932469" cy="685108"/>
          </a:xfrm>
          <a:custGeom>
            <a:rect b="b" l="l" r="r" t="t"/>
            <a:pathLst>
              <a:path extrusionOk="0" h="1557063" w="8937430">
                <a:moveTo>
                  <a:pt x="41969" y="0"/>
                </a:moveTo>
                <a:lnTo>
                  <a:pt x="8895461" y="0"/>
                </a:lnTo>
                <a:cubicBezTo>
                  <a:pt x="8906591" y="0"/>
                  <a:pt x="8917267" y="4422"/>
                  <a:pt x="8925137" y="12292"/>
                </a:cubicBezTo>
                <a:cubicBezTo>
                  <a:pt x="8933008" y="20163"/>
                  <a:pt x="8937430" y="30838"/>
                  <a:pt x="8937430" y="41969"/>
                </a:cubicBezTo>
                <a:lnTo>
                  <a:pt x="8937430" y="1515094"/>
                </a:lnTo>
                <a:cubicBezTo>
                  <a:pt x="8937430" y="1538273"/>
                  <a:pt x="8918639" y="1557063"/>
                  <a:pt x="8895461" y="1557063"/>
                </a:cubicBezTo>
                <a:lnTo>
                  <a:pt x="41969" y="1557063"/>
                </a:lnTo>
                <a:cubicBezTo>
                  <a:pt x="30838" y="1557063"/>
                  <a:pt x="20163" y="1552642"/>
                  <a:pt x="12292" y="1544771"/>
                </a:cubicBezTo>
                <a:cubicBezTo>
                  <a:pt x="4422" y="1536900"/>
                  <a:pt x="0" y="1526225"/>
                  <a:pt x="0" y="1515094"/>
                </a:cubicBezTo>
                <a:lnTo>
                  <a:pt x="0" y="41969"/>
                </a:lnTo>
                <a:cubicBezTo>
                  <a:pt x="0" y="30838"/>
                  <a:pt x="4422" y="20163"/>
                  <a:pt x="12292" y="12292"/>
                </a:cubicBezTo>
                <a:cubicBezTo>
                  <a:pt x="20163" y="4422"/>
                  <a:pt x="30838" y="0"/>
                  <a:pt x="4196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rnd" cmpd="sng" w="66675">
            <a:solidFill>
              <a:srgbClr val="351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3712235ccfd_0_432"/>
          <p:cNvSpPr txBox="1"/>
          <p:nvPr/>
        </p:nvSpPr>
        <p:spPr>
          <a:xfrm>
            <a:off x="7579342" y="2613520"/>
            <a:ext cx="3935100" cy="7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850" lIns="33850" spcFirstLastPara="1" rIns="33850" wrap="square" tIns="33850">
            <a:noAutofit/>
          </a:bodyPr>
          <a:lstStyle/>
          <a:p>
            <a:pPr indent="0" lvl="0" marL="0" marR="0" rtl="0" algn="ctr">
              <a:lnSpc>
                <a:spcPct val="153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3712235ccfd_0_432"/>
          <p:cNvSpPr/>
          <p:nvPr/>
        </p:nvSpPr>
        <p:spPr>
          <a:xfrm>
            <a:off x="7612079" y="4717072"/>
            <a:ext cx="3867043" cy="685108"/>
          </a:xfrm>
          <a:custGeom>
            <a:rect b="b" l="l" r="r" t="t"/>
            <a:pathLst>
              <a:path extrusionOk="0" h="1557063" w="8788735">
                <a:moveTo>
                  <a:pt x="42679" y="0"/>
                </a:moveTo>
                <a:lnTo>
                  <a:pt x="8746056" y="0"/>
                </a:lnTo>
                <a:cubicBezTo>
                  <a:pt x="8757375" y="0"/>
                  <a:pt x="8768231" y="4497"/>
                  <a:pt x="8776234" y="12500"/>
                </a:cubicBezTo>
                <a:cubicBezTo>
                  <a:pt x="8784238" y="20504"/>
                  <a:pt x="8788735" y="31360"/>
                  <a:pt x="8788735" y="42679"/>
                </a:cubicBezTo>
                <a:lnTo>
                  <a:pt x="8788735" y="1514384"/>
                </a:lnTo>
                <a:cubicBezTo>
                  <a:pt x="8788735" y="1525703"/>
                  <a:pt x="8784238" y="1536559"/>
                  <a:pt x="8776234" y="1544563"/>
                </a:cubicBezTo>
                <a:cubicBezTo>
                  <a:pt x="8768231" y="1552567"/>
                  <a:pt x="8757375" y="1557063"/>
                  <a:pt x="8746056" y="1557063"/>
                </a:cubicBezTo>
                <a:lnTo>
                  <a:pt x="42679" y="1557063"/>
                </a:lnTo>
                <a:cubicBezTo>
                  <a:pt x="31360" y="1557063"/>
                  <a:pt x="20504" y="1552567"/>
                  <a:pt x="12500" y="1544563"/>
                </a:cubicBezTo>
                <a:cubicBezTo>
                  <a:pt x="4497" y="1536559"/>
                  <a:pt x="0" y="1525703"/>
                  <a:pt x="0" y="1514384"/>
                </a:cubicBezTo>
                <a:lnTo>
                  <a:pt x="0" y="42679"/>
                </a:lnTo>
                <a:cubicBezTo>
                  <a:pt x="0" y="31360"/>
                  <a:pt x="4497" y="20504"/>
                  <a:pt x="12500" y="12500"/>
                </a:cubicBezTo>
                <a:cubicBezTo>
                  <a:pt x="20504" y="4497"/>
                  <a:pt x="31360" y="0"/>
                  <a:pt x="4267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rnd" cmpd="sng" w="66675">
            <a:solidFill>
              <a:srgbClr val="351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3712235ccfd_0_432"/>
          <p:cNvSpPr txBox="1"/>
          <p:nvPr/>
        </p:nvSpPr>
        <p:spPr>
          <a:xfrm>
            <a:off x="7690975" y="4700300"/>
            <a:ext cx="3790800" cy="7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850" lIns="33850" spcFirstLastPara="1" rIns="33850" wrap="square" tIns="33850">
            <a:noAutofit/>
          </a:bodyPr>
          <a:lstStyle/>
          <a:p>
            <a:pPr indent="0" lvl="0" marL="0" marR="0" rtl="0" algn="ctr">
              <a:lnSpc>
                <a:spcPct val="153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3712235ccfd_0_432"/>
          <p:cNvSpPr/>
          <p:nvPr/>
        </p:nvSpPr>
        <p:spPr>
          <a:xfrm>
            <a:off x="7579342" y="3684092"/>
            <a:ext cx="3932469" cy="685108"/>
          </a:xfrm>
          <a:custGeom>
            <a:rect b="b" l="l" r="r" t="t"/>
            <a:pathLst>
              <a:path extrusionOk="0" h="1557063" w="8937430">
                <a:moveTo>
                  <a:pt x="41969" y="0"/>
                </a:moveTo>
                <a:lnTo>
                  <a:pt x="8895461" y="0"/>
                </a:lnTo>
                <a:cubicBezTo>
                  <a:pt x="8906591" y="0"/>
                  <a:pt x="8917267" y="4422"/>
                  <a:pt x="8925137" y="12292"/>
                </a:cubicBezTo>
                <a:cubicBezTo>
                  <a:pt x="8933008" y="20163"/>
                  <a:pt x="8937430" y="30838"/>
                  <a:pt x="8937430" y="41969"/>
                </a:cubicBezTo>
                <a:lnTo>
                  <a:pt x="8937430" y="1515094"/>
                </a:lnTo>
                <a:cubicBezTo>
                  <a:pt x="8937430" y="1538273"/>
                  <a:pt x="8918639" y="1557063"/>
                  <a:pt x="8895461" y="1557063"/>
                </a:cubicBezTo>
                <a:lnTo>
                  <a:pt x="41969" y="1557063"/>
                </a:lnTo>
                <a:cubicBezTo>
                  <a:pt x="30838" y="1557063"/>
                  <a:pt x="20163" y="1552642"/>
                  <a:pt x="12292" y="1544771"/>
                </a:cubicBezTo>
                <a:cubicBezTo>
                  <a:pt x="4422" y="1536900"/>
                  <a:pt x="0" y="1526225"/>
                  <a:pt x="0" y="1515094"/>
                </a:cubicBezTo>
                <a:lnTo>
                  <a:pt x="0" y="41969"/>
                </a:lnTo>
                <a:cubicBezTo>
                  <a:pt x="0" y="30838"/>
                  <a:pt x="4422" y="20163"/>
                  <a:pt x="12292" y="12292"/>
                </a:cubicBezTo>
                <a:cubicBezTo>
                  <a:pt x="20163" y="4422"/>
                  <a:pt x="30838" y="0"/>
                  <a:pt x="4196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rnd" cmpd="sng" w="66675">
            <a:solidFill>
              <a:srgbClr val="351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3712235ccfd_0_432"/>
          <p:cNvSpPr txBox="1"/>
          <p:nvPr/>
        </p:nvSpPr>
        <p:spPr>
          <a:xfrm>
            <a:off x="7579342" y="3667317"/>
            <a:ext cx="3935100" cy="7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850" lIns="33850" spcFirstLastPara="1" rIns="33850" wrap="square" tIns="33850">
            <a:noAutofit/>
          </a:bodyPr>
          <a:lstStyle/>
          <a:p>
            <a:pPr indent="0" lvl="0" marL="0" marR="0" rtl="0" algn="ctr">
              <a:lnSpc>
                <a:spcPct val="1531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g3712235ccfd_0_432"/>
          <p:cNvSpPr txBox="1"/>
          <p:nvPr/>
        </p:nvSpPr>
        <p:spPr>
          <a:xfrm>
            <a:off x="8230764" y="1692575"/>
            <a:ext cx="26142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5"/>
              <a:buFont typeface="Arial"/>
              <a:buNone/>
            </a:pPr>
            <a:r>
              <a:rPr b="0" i="0" lang="en-US" sz="1465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Document Versioning with check In &amp; Check out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3712235ccfd_0_432"/>
          <p:cNvSpPr txBox="1"/>
          <p:nvPr/>
        </p:nvSpPr>
        <p:spPr>
          <a:xfrm>
            <a:off x="7833353" y="2704825"/>
            <a:ext cx="35079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5"/>
              <a:buFont typeface="Arial"/>
              <a:buNone/>
            </a:pPr>
            <a:r>
              <a:rPr b="0" i="0" lang="en-US" sz="1465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Document Encryption &amp; Encrypted Storage: AES256 encryption </a:t>
            </a:r>
            <a:endParaRPr b="0" i="0" sz="1465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1" name="Google Shape;451;g3712235ccfd_0_432"/>
          <p:cNvSpPr txBox="1"/>
          <p:nvPr/>
        </p:nvSpPr>
        <p:spPr>
          <a:xfrm>
            <a:off x="7809375" y="3780878"/>
            <a:ext cx="35079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5"/>
              <a:buFont typeface="Arial"/>
              <a:buNone/>
            </a:pPr>
            <a:r>
              <a:rPr b="0" i="0" lang="en-US" sz="1465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Secure Document Sharing via Authenticated Link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3712235ccfd_0_432"/>
          <p:cNvSpPr txBox="1"/>
          <p:nvPr/>
        </p:nvSpPr>
        <p:spPr>
          <a:xfrm>
            <a:off x="2889324" y="2601275"/>
            <a:ext cx="1914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5"/>
              <a:buFont typeface="Arial"/>
              <a:buNone/>
            </a:pPr>
            <a:r>
              <a:rPr b="1" i="0" lang="en-US" sz="2485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3712235ccfd_0_432"/>
          <p:cNvSpPr txBox="1"/>
          <p:nvPr/>
        </p:nvSpPr>
        <p:spPr>
          <a:xfrm>
            <a:off x="1143025" y="1055600"/>
            <a:ext cx="2839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351C75"/>
                </a:solidFill>
                <a:latin typeface="Poppins"/>
                <a:ea typeface="Poppins"/>
                <a:cs typeface="Poppins"/>
                <a:sym typeface="Poppins"/>
              </a:rPr>
              <a:t>Servo</a:t>
            </a:r>
            <a:r>
              <a:rPr b="1" i="0" lang="en-US" sz="3000" u="none" cap="none" strike="noStrike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Docs</a:t>
            </a: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® </a:t>
            </a:r>
            <a:r>
              <a:rPr b="0" i="0" lang="en-US" sz="30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3712235ccfd_0_432"/>
          <p:cNvSpPr/>
          <p:nvPr/>
        </p:nvSpPr>
        <p:spPr>
          <a:xfrm>
            <a:off x="7638834" y="5731484"/>
            <a:ext cx="3867043" cy="685108"/>
          </a:xfrm>
          <a:custGeom>
            <a:rect b="b" l="l" r="r" t="t"/>
            <a:pathLst>
              <a:path extrusionOk="0" h="1557063" w="8788735">
                <a:moveTo>
                  <a:pt x="42679" y="0"/>
                </a:moveTo>
                <a:lnTo>
                  <a:pt x="8746056" y="0"/>
                </a:lnTo>
                <a:cubicBezTo>
                  <a:pt x="8757375" y="0"/>
                  <a:pt x="8768231" y="4497"/>
                  <a:pt x="8776234" y="12500"/>
                </a:cubicBezTo>
                <a:cubicBezTo>
                  <a:pt x="8784238" y="20504"/>
                  <a:pt x="8788735" y="31360"/>
                  <a:pt x="8788735" y="42679"/>
                </a:cubicBezTo>
                <a:lnTo>
                  <a:pt x="8788735" y="1514384"/>
                </a:lnTo>
                <a:cubicBezTo>
                  <a:pt x="8788735" y="1525703"/>
                  <a:pt x="8784238" y="1536559"/>
                  <a:pt x="8776234" y="1544563"/>
                </a:cubicBezTo>
                <a:cubicBezTo>
                  <a:pt x="8768231" y="1552567"/>
                  <a:pt x="8757375" y="1557063"/>
                  <a:pt x="8746056" y="1557063"/>
                </a:cubicBezTo>
                <a:lnTo>
                  <a:pt x="42679" y="1557063"/>
                </a:lnTo>
                <a:cubicBezTo>
                  <a:pt x="31360" y="1557063"/>
                  <a:pt x="20504" y="1552567"/>
                  <a:pt x="12500" y="1544563"/>
                </a:cubicBezTo>
                <a:cubicBezTo>
                  <a:pt x="4497" y="1536559"/>
                  <a:pt x="0" y="1525703"/>
                  <a:pt x="0" y="1514384"/>
                </a:cubicBezTo>
                <a:lnTo>
                  <a:pt x="0" y="42679"/>
                </a:lnTo>
                <a:cubicBezTo>
                  <a:pt x="0" y="31360"/>
                  <a:pt x="4497" y="20504"/>
                  <a:pt x="12500" y="12500"/>
                </a:cubicBezTo>
                <a:cubicBezTo>
                  <a:pt x="20504" y="4497"/>
                  <a:pt x="31360" y="0"/>
                  <a:pt x="4267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rnd" cmpd="sng" w="66675">
            <a:solidFill>
              <a:srgbClr val="351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3712235ccfd_0_432"/>
          <p:cNvSpPr txBox="1"/>
          <p:nvPr/>
        </p:nvSpPr>
        <p:spPr>
          <a:xfrm>
            <a:off x="7924660" y="5816925"/>
            <a:ext cx="32574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5"/>
              <a:buFont typeface="Arial"/>
              <a:buNone/>
            </a:pPr>
            <a:r>
              <a:rPr b="0" i="0" lang="en-US" sz="1465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Zero Starvation &amp; blocks with parallel read/ write support</a:t>
            </a:r>
            <a:endParaRPr b="0" i="0" sz="1465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6" name="Google Shape;456;g3712235ccfd_0_432"/>
          <p:cNvSpPr/>
          <p:nvPr/>
        </p:nvSpPr>
        <p:spPr>
          <a:xfrm>
            <a:off x="2450884" y="5913784"/>
            <a:ext cx="3867043" cy="685108"/>
          </a:xfrm>
          <a:custGeom>
            <a:rect b="b" l="l" r="r" t="t"/>
            <a:pathLst>
              <a:path extrusionOk="0" h="1557063" w="8788735">
                <a:moveTo>
                  <a:pt x="42679" y="0"/>
                </a:moveTo>
                <a:lnTo>
                  <a:pt x="8746056" y="0"/>
                </a:lnTo>
                <a:cubicBezTo>
                  <a:pt x="8757375" y="0"/>
                  <a:pt x="8768231" y="4497"/>
                  <a:pt x="8776234" y="12500"/>
                </a:cubicBezTo>
                <a:cubicBezTo>
                  <a:pt x="8784238" y="20504"/>
                  <a:pt x="8788735" y="31360"/>
                  <a:pt x="8788735" y="42679"/>
                </a:cubicBezTo>
                <a:lnTo>
                  <a:pt x="8788735" y="1514384"/>
                </a:lnTo>
                <a:cubicBezTo>
                  <a:pt x="8788735" y="1525703"/>
                  <a:pt x="8784238" y="1536559"/>
                  <a:pt x="8776234" y="1544563"/>
                </a:cubicBezTo>
                <a:cubicBezTo>
                  <a:pt x="8768231" y="1552567"/>
                  <a:pt x="8757375" y="1557063"/>
                  <a:pt x="8746056" y="1557063"/>
                </a:cubicBezTo>
                <a:lnTo>
                  <a:pt x="42679" y="1557063"/>
                </a:lnTo>
                <a:cubicBezTo>
                  <a:pt x="31360" y="1557063"/>
                  <a:pt x="20504" y="1552567"/>
                  <a:pt x="12500" y="1544563"/>
                </a:cubicBezTo>
                <a:cubicBezTo>
                  <a:pt x="4497" y="1536559"/>
                  <a:pt x="0" y="1525703"/>
                  <a:pt x="0" y="1514384"/>
                </a:cubicBezTo>
                <a:lnTo>
                  <a:pt x="0" y="42679"/>
                </a:lnTo>
                <a:cubicBezTo>
                  <a:pt x="0" y="31360"/>
                  <a:pt x="4497" y="20504"/>
                  <a:pt x="12500" y="12500"/>
                </a:cubicBezTo>
                <a:cubicBezTo>
                  <a:pt x="20504" y="4497"/>
                  <a:pt x="31360" y="0"/>
                  <a:pt x="4267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rnd" cmpd="sng" w="66675">
            <a:solidFill>
              <a:srgbClr val="3519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3712235ccfd_0_432"/>
          <p:cNvSpPr txBox="1"/>
          <p:nvPr/>
        </p:nvSpPr>
        <p:spPr>
          <a:xfrm>
            <a:off x="7938089" y="4811184"/>
            <a:ext cx="28398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5"/>
              <a:buFont typeface="Arial"/>
              <a:buNone/>
            </a:pPr>
            <a:r>
              <a:rPr b="0" i="0" lang="en-US" sz="1465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Metadata-based Rights:  Manage user rights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g3712235ccfd_0_43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778641" y="4727931"/>
            <a:ext cx="689900" cy="68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3712235ccfd_0_43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896800" y="5757475"/>
            <a:ext cx="575750" cy="5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g3712235ccfd_0_432"/>
          <p:cNvSpPr txBox="1"/>
          <p:nvPr/>
        </p:nvSpPr>
        <p:spPr>
          <a:xfrm>
            <a:off x="354000" y="338613"/>
            <a:ext cx="117312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74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ServoDocs EDMS</a:t>
            </a:r>
            <a:endParaRPr i="0" sz="32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1" name="Google Shape;461;g3712235ccfd_0_432"/>
          <p:cNvSpPr txBox="1"/>
          <p:nvPr/>
        </p:nvSpPr>
        <p:spPr>
          <a:xfrm>
            <a:off x="462425" y="1486025"/>
            <a:ext cx="428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Enterprise Document Management System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62" name="Google Shape;462;g3712235ccfd_0_432"/>
          <p:cNvGraphicFramePr/>
          <p:nvPr/>
        </p:nvGraphicFramePr>
        <p:xfrm>
          <a:off x="5236119" y="354647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{6FBDB6A8-A8B2-4229-987B-6AD238D4E7DD}</a:tableStyleId>
              </a:tblPr>
              <a:tblGrid>
                <a:gridCol w="1591800"/>
              </a:tblGrid>
              <a:tr h="31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000000"/>
                          </a:solidFill>
                        </a:rPr>
                        <a:t>Integration APIs</a:t>
                      </a:r>
                      <a:endParaRPr sz="1200"/>
                    </a:p>
                  </a:txBody>
                  <a:tcPr marT="45725" marB="45725" marR="91450" marL="91450" anchor="ctr"/>
                </a:tc>
              </a:tr>
              <a:tr h="299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cap="none" strike="noStrike"/>
                        <a:t>Login API</a:t>
                      </a:r>
                      <a:endParaRPr sz="1100" u="none" cap="none" strike="noStrike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45725" marB="45725" marR="91450" marL="91450" anchor="ctr"/>
                </a:tc>
              </a:tr>
              <a:tr h="406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cap="none" strike="noStrike"/>
                        <a:t>Create Folder API</a:t>
                      </a:r>
                      <a:endParaRPr sz="1100" u="none" cap="none" strike="noStrike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45725" marB="45725" marR="91450" marL="91450" anchor="ctr"/>
                </a:tc>
              </a:tr>
              <a:tr h="406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cap="none" strike="noStrike"/>
                        <a:t>Upload Document API</a:t>
                      </a:r>
                      <a:endParaRPr sz="1100" u="none" cap="none" strike="noStrike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45725" marB="45725" marR="91450" marL="91450" anchor="ctr"/>
                </a:tc>
              </a:tr>
              <a:tr h="406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cap="none" strike="noStrike"/>
                        <a:t>Get Document API</a:t>
                      </a:r>
                      <a:endParaRPr sz="1100" u="none" cap="none" strike="noStrike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45725" marB="45725" marR="91450" marL="91450" anchor="ctr"/>
                </a:tc>
              </a:tr>
              <a:tr h="299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100" u="none" cap="none" strike="noStrike"/>
                        <a:t>Logout API</a:t>
                      </a:r>
                      <a:endParaRPr sz="1100" u="none" cap="none" strike="noStrike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sp>
        <p:nvSpPr>
          <p:cNvPr id="463" name="Google Shape;463;g3712235ccfd_0_432"/>
          <p:cNvSpPr txBox="1"/>
          <p:nvPr/>
        </p:nvSpPr>
        <p:spPr>
          <a:xfrm>
            <a:off x="2635518" y="6012809"/>
            <a:ext cx="35079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5"/>
              <a:buFont typeface="Arial"/>
              <a:buNone/>
            </a:pPr>
            <a:r>
              <a:rPr b="0" i="0" lang="en-US" sz="1465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Integrations: </a:t>
            </a:r>
            <a:r>
              <a:rPr b="0" i="0" lang="en-US" sz="1465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API, ESB, SFTP, Flatfile, DB Link, WebService,  OSB, LDAP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712235ccfd_0_482"/>
          <p:cNvSpPr/>
          <p:nvPr/>
        </p:nvSpPr>
        <p:spPr>
          <a:xfrm>
            <a:off x="549043" y="3558888"/>
            <a:ext cx="4331373" cy="745456"/>
          </a:xfrm>
          <a:custGeom>
            <a:rect b="b" l="l" r="r" t="t"/>
            <a:pathLst>
              <a:path extrusionOk="0" h="1116788" w="6488949">
                <a:moveTo>
                  <a:pt x="0" y="0"/>
                </a:moveTo>
                <a:lnTo>
                  <a:pt x="6488948" y="0"/>
                </a:lnTo>
                <a:lnTo>
                  <a:pt x="6488948" y="1116788"/>
                </a:lnTo>
                <a:lnTo>
                  <a:pt x="0" y="1116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3712235ccfd_0_482"/>
          <p:cNvSpPr/>
          <p:nvPr/>
        </p:nvSpPr>
        <p:spPr>
          <a:xfrm>
            <a:off x="7332955" y="2522214"/>
            <a:ext cx="4331373" cy="745456"/>
          </a:xfrm>
          <a:custGeom>
            <a:rect b="b" l="l" r="r" t="t"/>
            <a:pathLst>
              <a:path extrusionOk="0" h="1116788" w="6488949">
                <a:moveTo>
                  <a:pt x="0" y="0"/>
                </a:moveTo>
                <a:lnTo>
                  <a:pt x="6488949" y="0"/>
                </a:lnTo>
                <a:lnTo>
                  <a:pt x="6488949" y="1116789"/>
                </a:lnTo>
                <a:lnTo>
                  <a:pt x="0" y="1116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3712235ccfd_0_482"/>
          <p:cNvSpPr/>
          <p:nvPr/>
        </p:nvSpPr>
        <p:spPr>
          <a:xfrm>
            <a:off x="7332955" y="3532160"/>
            <a:ext cx="4331373" cy="745456"/>
          </a:xfrm>
          <a:custGeom>
            <a:rect b="b" l="l" r="r" t="t"/>
            <a:pathLst>
              <a:path extrusionOk="0" h="1116788" w="6488949">
                <a:moveTo>
                  <a:pt x="0" y="0"/>
                </a:moveTo>
                <a:lnTo>
                  <a:pt x="6488949" y="0"/>
                </a:lnTo>
                <a:lnTo>
                  <a:pt x="6488949" y="1116788"/>
                </a:lnTo>
                <a:lnTo>
                  <a:pt x="0" y="1116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3712235ccfd_0_482"/>
          <p:cNvSpPr/>
          <p:nvPr/>
        </p:nvSpPr>
        <p:spPr>
          <a:xfrm>
            <a:off x="6033026" y="2674614"/>
            <a:ext cx="102825" cy="3902178"/>
          </a:xfrm>
          <a:custGeom>
            <a:rect b="b" l="l" r="r" t="t"/>
            <a:pathLst>
              <a:path extrusionOk="0" h="5845959" w="154045">
                <a:moveTo>
                  <a:pt x="0" y="0"/>
                </a:moveTo>
                <a:lnTo>
                  <a:pt x="154045" y="0"/>
                </a:lnTo>
                <a:lnTo>
                  <a:pt x="154045" y="5845960"/>
                </a:lnTo>
                <a:lnTo>
                  <a:pt x="0" y="5845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769" l="0" r="0" t="-321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3712235ccfd_0_482"/>
          <p:cNvSpPr txBox="1"/>
          <p:nvPr/>
        </p:nvSpPr>
        <p:spPr>
          <a:xfrm>
            <a:off x="699531" y="3702393"/>
            <a:ext cx="389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4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Bulk Upload/Download: Via Excel/CSV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3712235ccfd_0_482"/>
          <p:cNvSpPr/>
          <p:nvPr/>
        </p:nvSpPr>
        <p:spPr>
          <a:xfrm>
            <a:off x="564371" y="4620417"/>
            <a:ext cx="4325966" cy="744525"/>
          </a:xfrm>
          <a:custGeom>
            <a:rect b="b" l="l" r="r" t="t"/>
            <a:pathLst>
              <a:path extrusionOk="0" h="1489051" w="8651932">
                <a:moveTo>
                  <a:pt x="0" y="0"/>
                </a:moveTo>
                <a:lnTo>
                  <a:pt x="8651932" y="0"/>
                </a:lnTo>
                <a:lnTo>
                  <a:pt x="8651932" y="1489051"/>
                </a:lnTo>
                <a:lnTo>
                  <a:pt x="0" y="1489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3712235ccfd_0_482"/>
          <p:cNvSpPr/>
          <p:nvPr/>
        </p:nvSpPr>
        <p:spPr>
          <a:xfrm>
            <a:off x="5096674" y="4660825"/>
            <a:ext cx="747427" cy="739009"/>
          </a:xfrm>
          <a:custGeom>
            <a:rect b="b" l="l" r="r" t="t"/>
            <a:pathLst>
              <a:path extrusionOk="0" h="1463384" w="1573531">
                <a:moveTo>
                  <a:pt x="0" y="0"/>
                </a:moveTo>
                <a:lnTo>
                  <a:pt x="1573531" y="0"/>
                </a:lnTo>
                <a:lnTo>
                  <a:pt x="1573531" y="1463384"/>
                </a:lnTo>
                <a:lnTo>
                  <a:pt x="0" y="1463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3712235ccfd_0_482"/>
          <p:cNvSpPr txBox="1"/>
          <p:nvPr/>
        </p:nvSpPr>
        <p:spPr>
          <a:xfrm>
            <a:off x="747668" y="4736148"/>
            <a:ext cx="379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4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Store Anywhere/ Everywhere - Azure, S3, SAN, NAS, Cloud object storages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g3712235ccfd_0_482"/>
          <p:cNvSpPr txBox="1"/>
          <p:nvPr/>
        </p:nvSpPr>
        <p:spPr>
          <a:xfrm>
            <a:off x="7786425" y="2763350"/>
            <a:ext cx="3700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Annotations: Highlight, stamp on TIFF/JPG</a:t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g3712235ccfd_0_482"/>
          <p:cNvSpPr txBox="1"/>
          <p:nvPr/>
        </p:nvSpPr>
        <p:spPr>
          <a:xfrm>
            <a:off x="7791233" y="3693368"/>
            <a:ext cx="386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4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 </a:t>
            </a: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Cloud/ On Premise 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4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Microservices/ Monolithic Architecture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g3712235ccfd_0_482"/>
          <p:cNvSpPr/>
          <p:nvPr/>
        </p:nvSpPr>
        <p:spPr>
          <a:xfrm>
            <a:off x="7323779" y="4611678"/>
            <a:ext cx="4325966" cy="744525"/>
          </a:xfrm>
          <a:custGeom>
            <a:rect b="b" l="l" r="r" t="t"/>
            <a:pathLst>
              <a:path extrusionOk="0" h="1489051" w="8651932">
                <a:moveTo>
                  <a:pt x="0" y="0"/>
                </a:moveTo>
                <a:lnTo>
                  <a:pt x="8651932" y="0"/>
                </a:lnTo>
                <a:lnTo>
                  <a:pt x="8651932" y="1489051"/>
                </a:lnTo>
                <a:lnTo>
                  <a:pt x="0" y="1489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3712235ccfd_0_482"/>
          <p:cNvSpPr txBox="1"/>
          <p:nvPr/>
        </p:nvSpPr>
        <p:spPr>
          <a:xfrm>
            <a:off x="7923828" y="4708454"/>
            <a:ext cx="3806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4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Masking Confidential Information &amp; Overwrite instead of Versioning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g3712235ccfd_0_482"/>
          <p:cNvSpPr txBox="1"/>
          <p:nvPr/>
        </p:nvSpPr>
        <p:spPr>
          <a:xfrm>
            <a:off x="3691175" y="1114025"/>
            <a:ext cx="493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02060"/>
                </a:solidFill>
                <a:latin typeface="Poppins"/>
                <a:ea typeface="Poppins"/>
                <a:cs typeface="Poppins"/>
                <a:sym typeface="Poppins"/>
              </a:rPr>
              <a:t>Servo</a:t>
            </a:r>
            <a:r>
              <a:rPr b="1" i="0" lang="en-US" sz="4800" u="none" cap="none" strike="noStrike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Docs</a:t>
            </a:r>
            <a:r>
              <a:rPr b="0" i="0" lang="en-US" sz="4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®</a:t>
            </a:r>
            <a:r>
              <a:rPr b="0" i="0" lang="en-US" sz="4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3712235ccfd_0_482"/>
          <p:cNvSpPr/>
          <p:nvPr/>
        </p:nvSpPr>
        <p:spPr>
          <a:xfrm>
            <a:off x="549043" y="2515236"/>
            <a:ext cx="4331373" cy="745456"/>
          </a:xfrm>
          <a:custGeom>
            <a:rect b="b" l="l" r="r" t="t"/>
            <a:pathLst>
              <a:path extrusionOk="0" h="1116788" w="6488949">
                <a:moveTo>
                  <a:pt x="0" y="0"/>
                </a:moveTo>
                <a:lnTo>
                  <a:pt x="6488948" y="0"/>
                </a:lnTo>
                <a:lnTo>
                  <a:pt x="6488948" y="1116788"/>
                </a:lnTo>
                <a:lnTo>
                  <a:pt x="0" y="1116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3712235ccfd_0_482"/>
          <p:cNvSpPr txBox="1"/>
          <p:nvPr/>
        </p:nvSpPr>
        <p:spPr>
          <a:xfrm>
            <a:off x="3113824" y="1860722"/>
            <a:ext cx="60936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</a:pPr>
            <a:r>
              <a:rPr b="1" i="0" lang="en-US" sz="187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Key to Smart Document Management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3712235ccfd_0_482"/>
          <p:cNvSpPr/>
          <p:nvPr/>
        </p:nvSpPr>
        <p:spPr>
          <a:xfrm>
            <a:off x="7346488" y="5706842"/>
            <a:ext cx="4331373" cy="745456"/>
          </a:xfrm>
          <a:custGeom>
            <a:rect b="b" l="l" r="r" t="t"/>
            <a:pathLst>
              <a:path extrusionOk="0" h="1116788" w="6488949">
                <a:moveTo>
                  <a:pt x="0" y="0"/>
                </a:moveTo>
                <a:lnTo>
                  <a:pt x="6488949" y="0"/>
                </a:lnTo>
                <a:lnTo>
                  <a:pt x="6488949" y="1116789"/>
                </a:lnTo>
                <a:lnTo>
                  <a:pt x="0" y="1116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3712235ccfd_0_482"/>
          <p:cNvSpPr/>
          <p:nvPr/>
        </p:nvSpPr>
        <p:spPr>
          <a:xfrm>
            <a:off x="570064" y="5687890"/>
            <a:ext cx="4331373" cy="745456"/>
          </a:xfrm>
          <a:custGeom>
            <a:rect b="b" l="l" r="r" t="t"/>
            <a:pathLst>
              <a:path extrusionOk="0" h="1116788" w="6488949">
                <a:moveTo>
                  <a:pt x="0" y="0"/>
                </a:moveTo>
                <a:lnTo>
                  <a:pt x="6488948" y="0"/>
                </a:lnTo>
                <a:lnTo>
                  <a:pt x="6488948" y="1116788"/>
                </a:lnTo>
                <a:lnTo>
                  <a:pt x="0" y="1116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g3712235ccfd_0_482"/>
          <p:cNvSpPr txBox="1"/>
          <p:nvPr/>
        </p:nvSpPr>
        <p:spPr>
          <a:xfrm>
            <a:off x="699531" y="2761256"/>
            <a:ext cx="389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4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Auto Indexing: Barcode, QR, MICR, CSVs</a:t>
            </a:r>
            <a:b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g3712235ccfd_0_482"/>
          <p:cNvSpPr txBox="1"/>
          <p:nvPr/>
        </p:nvSpPr>
        <p:spPr>
          <a:xfrm>
            <a:off x="623331" y="5835993"/>
            <a:ext cx="3893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4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 Dashboard: Users, rights, audit trails</a:t>
            </a: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g3712235ccfd_0_482"/>
          <p:cNvSpPr txBox="1"/>
          <p:nvPr/>
        </p:nvSpPr>
        <p:spPr>
          <a:xfrm>
            <a:off x="7709931" y="5835993"/>
            <a:ext cx="389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4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Document Purging: Deletion or restricted access  </a:t>
            </a: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" name="Google Shape;488;g3712235ccfd_0_48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5169267" y="3579210"/>
            <a:ext cx="673450" cy="67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3712235ccfd_0_48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01200" y="2559442"/>
            <a:ext cx="618225" cy="6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3712235ccfd_0_48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177002" y="5670718"/>
            <a:ext cx="691325" cy="69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3712235ccfd_0_48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477000" y="2582175"/>
            <a:ext cx="618225" cy="61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3712235ccfd_0_48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419225" y="4669400"/>
            <a:ext cx="745475" cy="7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3712235ccfd_0_48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328425" y="5601976"/>
            <a:ext cx="883748" cy="88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3712235ccfd_0_48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83450" y="3609175"/>
            <a:ext cx="673450" cy="67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3712235ccfd_0_482"/>
          <p:cNvSpPr txBox="1"/>
          <p:nvPr/>
        </p:nvSpPr>
        <p:spPr>
          <a:xfrm>
            <a:off x="343675" y="289025"/>
            <a:ext cx="100989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74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Key Features of EDMS 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712235ccfd_0_513"/>
          <p:cNvSpPr txBox="1"/>
          <p:nvPr/>
        </p:nvSpPr>
        <p:spPr>
          <a:xfrm>
            <a:off x="447309" y="302412"/>
            <a:ext cx="969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Key Features of EDMS</a:t>
            </a:r>
            <a:endParaRPr b="1" i="0" sz="3200" u="none" cap="none" strike="noStrike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1" name="Google Shape;501;g3712235ccfd_0_513"/>
          <p:cNvSpPr txBox="1"/>
          <p:nvPr/>
        </p:nvSpPr>
        <p:spPr>
          <a:xfrm>
            <a:off x="2117366" y="1253490"/>
            <a:ext cx="8980200" cy="55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Users &amp; Group Management: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Many-to-many relationship between users and groups.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Metadata Definitions: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Define document types, max size, associated parameters, and mandatory fields.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Rights Management: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Assign rights to metadata linked with documents and folders.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Folder Structure: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Hierarchical folders organized and linked to metadata definitions to regulate uploads.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Check-In/Check-Out: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Prevent concurrent edits by checking out documents; check-in to update with new versions.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⮚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Advanced/Global Search: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Search documents and folders by Document ID, text, folder name, metadata; supports saved and wildcard searches.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g3712235ccfd_0_5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650" y="1982650"/>
            <a:ext cx="664175" cy="52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3712235ccfd_0_5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6889" y="3706034"/>
            <a:ext cx="853932" cy="6641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4" name="Google Shape;504;g3712235ccfd_0_513"/>
          <p:cNvGrpSpPr/>
          <p:nvPr/>
        </p:nvGrpSpPr>
        <p:grpSpPr>
          <a:xfrm>
            <a:off x="9512975" y="6370225"/>
            <a:ext cx="1973850" cy="415500"/>
            <a:chOff x="9512975" y="6370225"/>
            <a:chExt cx="1973850" cy="415500"/>
          </a:xfrm>
        </p:grpSpPr>
        <p:sp>
          <p:nvSpPr>
            <p:cNvPr id="505" name="Google Shape;505;g3712235ccfd_0_513"/>
            <p:cNvSpPr txBox="1"/>
            <p:nvPr/>
          </p:nvSpPr>
          <p:spPr>
            <a:xfrm>
              <a:off x="9512975" y="6393325"/>
              <a:ext cx="1116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351C75"/>
                  </a:solidFill>
                  <a:latin typeface="Poppins"/>
                  <a:ea typeface="Poppins"/>
                  <a:cs typeface="Poppins"/>
                  <a:sym typeface="Poppins"/>
                </a:rPr>
                <a:t>Servo</a:t>
              </a:r>
              <a:r>
                <a:rPr b="1" i="0" lang="en-US" sz="1200" u="none" cap="none" strike="noStrike">
                  <a:solidFill>
                    <a:srgbClr val="C00000"/>
                  </a:solidFill>
                  <a:latin typeface="Poppins"/>
                  <a:ea typeface="Poppins"/>
                  <a:cs typeface="Poppins"/>
                  <a:sym typeface="Poppins"/>
                </a:rPr>
                <a:t>Docs</a:t>
              </a:r>
              <a:r>
                <a:rPr b="0" i="0" lang="en-US" sz="12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® </a:t>
              </a:r>
              <a:r>
                <a:rPr b="0" i="0" lang="en-US" sz="1200" u="none" cap="none" strike="noStrike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g3712235ccfd_0_513"/>
            <p:cNvSpPr txBox="1"/>
            <p:nvPr/>
          </p:nvSpPr>
          <p:spPr>
            <a:xfrm>
              <a:off x="10460825" y="6370225"/>
              <a:ext cx="1026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-US" sz="6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Enterprise Document Management System</a:t>
              </a:r>
              <a:r>
                <a:rPr b="0" i="0" lang="en-US" sz="9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7" name="Google Shape;507;g3712235ccfd_0_5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2424" y="1192975"/>
            <a:ext cx="664175" cy="66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3712235ccfd_0_5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0625" y="2747091"/>
            <a:ext cx="664175" cy="66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3712235ccfd_0_5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5250" y="4719523"/>
            <a:ext cx="774925" cy="7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3712235ccfd_0_5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0625" y="5672975"/>
            <a:ext cx="774925" cy="77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ervo1">
  <a:themeElements>
    <a:clrScheme name="Office 2013 -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ervo1">
  <a:themeElements>
    <a:clrScheme name="Office 2013 -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ervo1">
  <a:themeElements>
    <a:clrScheme name="Office 2013 -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ervo1">
  <a:themeElements>
    <a:clrScheme name="Office 2013 -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ervo1">
  <a:themeElements>
    <a:clrScheme name="Office 2013 -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ervo1">
  <a:themeElements>
    <a:clrScheme name="Office 2013 - 20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2018-10-07T09:28:00Z</dcterms:created>
  <dc:creator>Ankush Pandita</dc:creator>
</cp:coreProperties>
</file>